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12" r:id="rId3"/>
    <p:sldId id="270" r:id="rId4"/>
    <p:sldId id="277" r:id="rId5"/>
    <p:sldId id="258" r:id="rId6"/>
    <p:sldId id="322" r:id="rId7"/>
    <p:sldId id="300" r:id="rId8"/>
    <p:sldId id="265" r:id="rId9"/>
    <p:sldId id="264" r:id="rId10"/>
    <p:sldId id="272" r:id="rId11"/>
    <p:sldId id="313" r:id="rId12"/>
    <p:sldId id="287" r:id="rId13"/>
    <p:sldId id="301" r:id="rId14"/>
    <p:sldId id="288" r:id="rId15"/>
    <p:sldId id="316" r:id="rId16"/>
    <p:sldId id="317" r:id="rId17"/>
    <p:sldId id="306" r:id="rId18"/>
    <p:sldId id="307" r:id="rId19"/>
    <p:sldId id="308" r:id="rId20"/>
    <p:sldId id="309" r:id="rId21"/>
    <p:sldId id="310" r:id="rId22"/>
    <p:sldId id="305" r:id="rId23"/>
    <p:sldId id="318" r:id="rId24"/>
    <p:sldId id="311" r:id="rId25"/>
    <p:sldId id="304" r:id="rId26"/>
    <p:sldId id="296" r:id="rId27"/>
    <p:sldId id="297" r:id="rId28"/>
    <p:sldId id="298" r:id="rId29"/>
    <p:sldId id="319" r:id="rId30"/>
    <p:sldId id="299" r:id="rId31"/>
    <p:sldId id="320" r:id="rId32"/>
    <p:sldId id="302" r:id="rId33"/>
    <p:sldId id="321" r:id="rId34"/>
    <p:sldId id="303" r:id="rId35"/>
    <p:sldId id="262" r:id="rId36"/>
    <p:sldId id="286" r:id="rId3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90783" autoAdjust="0"/>
  </p:normalViewPr>
  <p:slideViewPr>
    <p:cSldViewPr>
      <p:cViewPr>
        <p:scale>
          <a:sx n="50" d="100"/>
          <a:sy n="50" d="100"/>
        </p:scale>
        <p:origin x="-996"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file:///D:\Capstone_Final\Data\Nettle.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Capstone_Final\Data\Moon.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Nettle!$B$1</c:f>
              <c:strCache>
                <c:ptCount val="1"/>
                <c:pt idx="0">
                  <c:v>ArcGIS</c:v>
                </c:pt>
              </c:strCache>
            </c:strRef>
          </c:tx>
          <c:invertIfNegative val="0"/>
          <c:val>
            <c:numRef>
              <c:f>Nettle!$B$2:$B$17</c:f>
              <c:numCache>
                <c:formatCode>General</c:formatCode>
                <c:ptCount val="16"/>
                <c:pt idx="0">
                  <c:v>123</c:v>
                </c:pt>
                <c:pt idx="1">
                  <c:v>133</c:v>
                </c:pt>
                <c:pt idx="2">
                  <c:v>146</c:v>
                </c:pt>
                <c:pt idx="3">
                  <c:v>194</c:v>
                </c:pt>
                <c:pt idx="4">
                  <c:v>251</c:v>
                </c:pt>
                <c:pt idx="5">
                  <c:v>265</c:v>
                </c:pt>
                <c:pt idx="6">
                  <c:v>313</c:v>
                </c:pt>
                <c:pt idx="7">
                  <c:v>362</c:v>
                </c:pt>
                <c:pt idx="8">
                  <c:v>388</c:v>
                </c:pt>
                <c:pt idx="9">
                  <c:v>418</c:v>
                </c:pt>
                <c:pt idx="10">
                  <c:v>432</c:v>
                </c:pt>
                <c:pt idx="11">
                  <c:v>463</c:v>
                </c:pt>
                <c:pt idx="12">
                  <c:v>709</c:v>
                </c:pt>
                <c:pt idx="13">
                  <c:v>753</c:v>
                </c:pt>
                <c:pt idx="14">
                  <c:v>931</c:v>
                </c:pt>
                <c:pt idx="15">
                  <c:v>1185</c:v>
                </c:pt>
              </c:numCache>
            </c:numRef>
          </c:val>
        </c:ser>
        <c:ser>
          <c:idx val="1"/>
          <c:order val="1"/>
          <c:tx>
            <c:strRef>
              <c:f>Nettle!$C$1</c:f>
              <c:strCache>
                <c:ptCount val="1"/>
                <c:pt idx="0">
                  <c:v>Matlab</c:v>
                </c:pt>
              </c:strCache>
            </c:strRef>
          </c:tx>
          <c:invertIfNegative val="0"/>
          <c:val>
            <c:numRef>
              <c:f>Nettle!$C$2:$C$17</c:f>
              <c:numCache>
                <c:formatCode>General</c:formatCode>
                <c:ptCount val="16"/>
                <c:pt idx="0">
                  <c:v>103</c:v>
                </c:pt>
                <c:pt idx="1">
                  <c:v>184</c:v>
                </c:pt>
                <c:pt idx="2">
                  <c:v>146</c:v>
                </c:pt>
                <c:pt idx="3">
                  <c:v>200</c:v>
                </c:pt>
                <c:pt idx="4">
                  <c:v>224</c:v>
                </c:pt>
                <c:pt idx="5">
                  <c:v>279</c:v>
                </c:pt>
                <c:pt idx="6">
                  <c:v>320</c:v>
                </c:pt>
                <c:pt idx="7">
                  <c:v>336</c:v>
                </c:pt>
                <c:pt idx="8">
                  <c:v>318</c:v>
                </c:pt>
                <c:pt idx="9">
                  <c:v>367</c:v>
                </c:pt>
                <c:pt idx="10">
                  <c:v>300</c:v>
                </c:pt>
                <c:pt idx="11">
                  <c:v>500</c:v>
                </c:pt>
                <c:pt idx="12">
                  <c:v>514</c:v>
                </c:pt>
                <c:pt idx="13">
                  <c:v>568</c:v>
                </c:pt>
                <c:pt idx="14">
                  <c:v>781</c:v>
                </c:pt>
                <c:pt idx="15">
                  <c:v>989</c:v>
                </c:pt>
              </c:numCache>
            </c:numRef>
          </c:val>
        </c:ser>
        <c:dLbls>
          <c:showLegendKey val="0"/>
          <c:showVal val="0"/>
          <c:showCatName val="0"/>
          <c:showSerName val="0"/>
          <c:showPercent val="0"/>
          <c:showBubbleSize val="0"/>
        </c:dLbls>
        <c:gapWidth val="150"/>
        <c:shape val="box"/>
        <c:axId val="74727808"/>
        <c:axId val="74729344"/>
        <c:axId val="0"/>
      </c:bar3DChart>
      <c:catAx>
        <c:axId val="74727808"/>
        <c:scaling>
          <c:orientation val="minMax"/>
        </c:scaling>
        <c:delete val="0"/>
        <c:axPos val="b"/>
        <c:majorTickMark val="out"/>
        <c:minorTickMark val="none"/>
        <c:tickLblPos val="nextTo"/>
        <c:crossAx val="74729344"/>
        <c:crosses val="autoZero"/>
        <c:auto val="1"/>
        <c:lblAlgn val="ctr"/>
        <c:lblOffset val="100"/>
        <c:noMultiLvlLbl val="0"/>
      </c:catAx>
      <c:valAx>
        <c:axId val="74729344"/>
        <c:scaling>
          <c:orientation val="minMax"/>
        </c:scaling>
        <c:delete val="0"/>
        <c:axPos val="l"/>
        <c:majorGridlines/>
        <c:numFmt formatCode="General" sourceLinked="1"/>
        <c:majorTickMark val="out"/>
        <c:minorTickMark val="none"/>
        <c:tickLblPos val="nextTo"/>
        <c:txPr>
          <a:bodyPr/>
          <a:lstStyle/>
          <a:p>
            <a:pPr>
              <a:defRPr sz="2000"/>
            </a:pPr>
            <a:endParaRPr lang="en-US"/>
          </a:p>
        </c:txPr>
        <c:crossAx val="74727808"/>
        <c:crosses val="autoZero"/>
        <c:crossBetween val="between"/>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Moon!$A$1</c:f>
              <c:strCache>
                <c:ptCount val="1"/>
                <c:pt idx="0">
                  <c:v>ArcGIS</c:v>
                </c:pt>
              </c:strCache>
            </c:strRef>
          </c:tx>
          <c:invertIfNegative val="0"/>
          <c:val>
            <c:numRef>
              <c:f>Moon!$A$2:$A$16</c:f>
              <c:numCache>
                <c:formatCode>General</c:formatCode>
                <c:ptCount val="15"/>
                <c:pt idx="0">
                  <c:v>84</c:v>
                </c:pt>
                <c:pt idx="1">
                  <c:v>155</c:v>
                </c:pt>
                <c:pt idx="2">
                  <c:v>166</c:v>
                </c:pt>
                <c:pt idx="3">
                  <c:v>518</c:v>
                </c:pt>
                <c:pt idx="4">
                  <c:v>571</c:v>
                </c:pt>
                <c:pt idx="5">
                  <c:v>1576</c:v>
                </c:pt>
                <c:pt idx="6">
                  <c:v>2330</c:v>
                </c:pt>
                <c:pt idx="7">
                  <c:v>2544</c:v>
                </c:pt>
                <c:pt idx="8">
                  <c:v>3065</c:v>
                </c:pt>
                <c:pt idx="9">
                  <c:v>3602</c:v>
                </c:pt>
                <c:pt idx="10">
                  <c:v>4434</c:v>
                </c:pt>
                <c:pt idx="11">
                  <c:v>4547</c:v>
                </c:pt>
                <c:pt idx="12">
                  <c:v>4581</c:v>
                </c:pt>
                <c:pt idx="13">
                  <c:v>6913</c:v>
                </c:pt>
                <c:pt idx="14">
                  <c:v>7400</c:v>
                </c:pt>
              </c:numCache>
            </c:numRef>
          </c:val>
        </c:ser>
        <c:ser>
          <c:idx val="1"/>
          <c:order val="1"/>
          <c:tx>
            <c:strRef>
              <c:f>Moon!$B$1</c:f>
              <c:strCache>
                <c:ptCount val="1"/>
                <c:pt idx="0">
                  <c:v>Matlab </c:v>
                </c:pt>
              </c:strCache>
            </c:strRef>
          </c:tx>
          <c:invertIfNegative val="0"/>
          <c:val>
            <c:numRef>
              <c:f>Moon!$B$2:$B$16</c:f>
              <c:numCache>
                <c:formatCode>General</c:formatCode>
                <c:ptCount val="15"/>
                <c:pt idx="0">
                  <c:v>2.5068671930000002</c:v>
                </c:pt>
                <c:pt idx="1">
                  <c:v>53.235704429999998</c:v>
                </c:pt>
                <c:pt idx="2">
                  <c:v>54.645362499999997</c:v>
                </c:pt>
                <c:pt idx="3">
                  <c:v>362.95614380000001</c:v>
                </c:pt>
                <c:pt idx="4">
                  <c:v>474.48509510000002</c:v>
                </c:pt>
                <c:pt idx="5">
                  <c:v>1193.8403269999999</c:v>
                </c:pt>
                <c:pt idx="6">
                  <c:v>1078.5898010000001</c:v>
                </c:pt>
                <c:pt idx="7">
                  <c:v>1392.172497</c:v>
                </c:pt>
                <c:pt idx="8">
                  <c:v>2407.1102890000002</c:v>
                </c:pt>
                <c:pt idx="9">
                  <c:v>2192.7335320000002</c:v>
                </c:pt>
                <c:pt idx="10">
                  <c:v>3078.6630829999999</c:v>
                </c:pt>
                <c:pt idx="11">
                  <c:v>3571.3011110000002</c:v>
                </c:pt>
                <c:pt idx="12">
                  <c:v>3376.0134880000001</c:v>
                </c:pt>
                <c:pt idx="13">
                  <c:v>4553.9815879999996</c:v>
                </c:pt>
                <c:pt idx="14">
                  <c:v>4338.6079579999996</c:v>
                </c:pt>
              </c:numCache>
            </c:numRef>
          </c:val>
        </c:ser>
        <c:dLbls>
          <c:showLegendKey val="0"/>
          <c:showVal val="0"/>
          <c:showCatName val="0"/>
          <c:showSerName val="0"/>
          <c:showPercent val="0"/>
          <c:showBubbleSize val="0"/>
        </c:dLbls>
        <c:gapWidth val="150"/>
        <c:shape val="box"/>
        <c:axId val="74774016"/>
        <c:axId val="74775552"/>
        <c:axId val="0"/>
      </c:bar3DChart>
      <c:catAx>
        <c:axId val="74774016"/>
        <c:scaling>
          <c:orientation val="minMax"/>
        </c:scaling>
        <c:delete val="0"/>
        <c:axPos val="b"/>
        <c:majorTickMark val="out"/>
        <c:minorTickMark val="none"/>
        <c:tickLblPos val="nextTo"/>
        <c:crossAx val="74775552"/>
        <c:crosses val="autoZero"/>
        <c:auto val="1"/>
        <c:lblAlgn val="ctr"/>
        <c:lblOffset val="100"/>
        <c:noMultiLvlLbl val="0"/>
      </c:catAx>
      <c:valAx>
        <c:axId val="74775552"/>
        <c:scaling>
          <c:orientation val="minMax"/>
        </c:scaling>
        <c:delete val="0"/>
        <c:axPos val="l"/>
        <c:majorGridlines/>
        <c:numFmt formatCode="General" sourceLinked="1"/>
        <c:majorTickMark val="out"/>
        <c:minorTickMark val="none"/>
        <c:tickLblPos val="nextTo"/>
        <c:txPr>
          <a:bodyPr/>
          <a:lstStyle/>
          <a:p>
            <a:pPr>
              <a:defRPr sz="2000"/>
            </a:pPr>
            <a:endParaRPr lang="en-US"/>
          </a:p>
        </c:txPr>
        <c:crossAx val="74774016"/>
        <c:crosses val="autoZero"/>
        <c:crossBetween val="between"/>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wrap="square" lIns="93177" tIns="46589" rIns="93177" bIns="46589"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itchFamily="34" charset="0"/>
              </a:defRPr>
            </a:lvl1pPr>
          </a:lstStyle>
          <a:p>
            <a:fld id="{5AACA233-2921-4D17-9344-EC850AF2D08D}" type="datetimeFigureOut">
              <a:rPr lang="en-US"/>
              <a:pPr/>
              <a:t>5/16/2012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wrap="square" lIns="93177" tIns="46589" rIns="93177" bIns="46589"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itchFamily="34" charset="0"/>
              </a:defRPr>
            </a:lvl1pPr>
          </a:lstStyle>
          <a:p>
            <a:fld id="{3E63F1E3-0FD6-4DA5-918A-3C147DC8D4BE}" type="slidenum">
              <a:rPr lang="en-US"/>
              <a:pPr/>
              <a:t>‹#›</a:t>
            </a:fld>
            <a:endParaRPr lang="en-US"/>
          </a:p>
        </p:txBody>
      </p:sp>
    </p:spTree>
    <p:extLst>
      <p:ext uri="{BB962C8B-B14F-4D97-AF65-F5344CB8AC3E}">
        <p14:creationId xmlns:p14="http://schemas.microsoft.com/office/powerpoint/2010/main" val="4895175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dirty="0" smtClean="0">
                <a:solidFill>
                  <a:srgbClr val="111111"/>
                </a:solidFill>
              </a:rPr>
              <a:t>Today I will be discussing my undergraduate research project at Cal State Monterey Bay and I would like to acknowledge my coauthors, Lisa Webb at Moss Landing Marine Labs and Scott Benson of Protected Resources Division at the Southwest Fisheries Science Center.</a:t>
            </a:r>
          </a:p>
          <a:p>
            <a:pPr>
              <a:buFontTx/>
              <a:buChar char="•"/>
            </a:pPr>
            <a:r>
              <a:rPr lang="en-US" dirty="0" smtClean="0">
                <a:solidFill>
                  <a:srgbClr val="111111"/>
                </a:solidFill>
              </a:rPr>
              <a:t>And what you are seeing here is a leatherback turtle eating a brown sea nettle but more of that is to come. </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DDA09BF-63B0-4D54-A9B2-DFB4FDE552A8}" type="slidenum">
              <a:rPr lang="en-US">
                <a:latin typeface="Calibri" pitchFamily="34" charset="0"/>
              </a:rPr>
              <a:pPr eaLnBrk="1" hangingPunct="1"/>
              <a:t>1</a:t>
            </a:fld>
            <a:endParaRPr 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lnSpc>
                <a:spcPct val="90000"/>
              </a:lnSpc>
              <a:buFontTx/>
              <a:buChar char="•"/>
            </a:pPr>
            <a:r>
              <a:rPr lang="en-US" smtClean="0"/>
              <a:t>15 photographs of each species was chosen for enumeration for a total of 30 photos</a:t>
            </a:r>
          </a:p>
          <a:p>
            <a:pPr marL="0" lvl="1">
              <a:lnSpc>
                <a:spcPct val="90000"/>
              </a:lnSpc>
              <a:buFontTx/>
              <a:buChar char="•"/>
            </a:pPr>
            <a:r>
              <a:rPr lang="en-US" smtClean="0"/>
              <a:t>GPS data was then used to minimize spatial and temporal autocorrelation when choosing the photos</a:t>
            </a:r>
          </a:p>
          <a:p>
            <a:pPr marL="0" lvl="1">
              <a:lnSpc>
                <a:spcPct val="90000"/>
              </a:lnSpc>
              <a:buFontTx/>
              <a:buChar char="•"/>
            </a:pPr>
            <a:r>
              <a:rPr lang="en-US" smtClean="0"/>
              <a:t>Water color varies based on lighting, glare, red tide or other oceanographic conditions  </a:t>
            </a:r>
          </a:p>
          <a:p>
            <a:pPr marL="0" lvl="1">
              <a:lnSpc>
                <a:spcPct val="90000"/>
              </a:lnSpc>
              <a:buFontTx/>
              <a:buChar char="•"/>
            </a:pPr>
            <a:endParaRPr lang="en-US" smtClean="0"/>
          </a:p>
          <a:p>
            <a:pPr marL="0" lvl="1">
              <a:lnSpc>
                <a:spcPct val="90000"/>
              </a:lnSpc>
            </a:pPr>
            <a:endParaRPr lang="en-US" smtClean="0"/>
          </a:p>
          <a:p>
            <a:pPr marL="0" lvl="1">
              <a:lnSpc>
                <a:spcPct val="90000"/>
              </a:lnSpc>
            </a:pPr>
            <a:endParaRPr lang="en-US" smtClean="0"/>
          </a:p>
          <a:p>
            <a:pPr marL="0" lvl="1">
              <a:lnSpc>
                <a:spcPct val="90000"/>
              </a:lnSpc>
            </a:pPr>
            <a:endParaRPr lang="en-US" smtClean="0"/>
          </a:p>
          <a:p>
            <a:pPr>
              <a:lnSpc>
                <a:spcPct val="90000"/>
              </a:lnSpc>
            </a:pPr>
            <a:endParaRPr lang="en-US" smtClean="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0F95E44-0D00-48D3-9F48-A11CB02A8E70}" type="slidenum">
              <a:rPr lang="en-US">
                <a:latin typeface="Calibri" pitchFamily="34" charset="0"/>
              </a:rPr>
              <a:pPr eaLnBrk="1" hangingPunct="1"/>
              <a:t>10</a:t>
            </a:fld>
            <a:endParaRPr 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lnSpc>
                <a:spcPct val="90000"/>
              </a:lnSpc>
              <a:buFontTx/>
              <a:buChar char="•"/>
            </a:pPr>
            <a:r>
              <a:rPr lang="en-US" dirty="0" smtClean="0"/>
              <a:t>The number of jellies in surface waters for each photograph was determined using two methods:</a:t>
            </a:r>
          </a:p>
          <a:p>
            <a:pPr marL="0" lvl="1">
              <a:lnSpc>
                <a:spcPct val="90000"/>
              </a:lnSpc>
            </a:pPr>
            <a:r>
              <a:rPr lang="en-US" dirty="0" smtClean="0"/>
              <a:t>The first method being the manual count using ArcGIS and as second method being an automated count using a custom </a:t>
            </a:r>
            <a:r>
              <a:rPr lang="en-US" dirty="0" err="1" smtClean="0"/>
              <a:t>Matlab</a:t>
            </a:r>
            <a:r>
              <a:rPr lang="en-US" dirty="0" smtClean="0"/>
              <a:t> algorithm</a:t>
            </a:r>
          </a:p>
          <a:p>
            <a:pPr marL="0" lvl="1">
              <a:lnSpc>
                <a:spcPct val="90000"/>
              </a:lnSpc>
            </a:pPr>
            <a:r>
              <a:rPr lang="en-US" dirty="0" smtClean="0"/>
              <a:t> </a:t>
            </a:r>
          </a:p>
          <a:p>
            <a:pPr>
              <a:lnSpc>
                <a:spcPct val="90000"/>
              </a:lnSpc>
            </a:pPr>
            <a:endParaRPr lang="en-US"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7DFB2D3-F252-4527-880D-B3B24DC538B5}" type="slidenum">
              <a:rPr lang="en-US">
                <a:latin typeface="Calibri" pitchFamily="34" charset="0"/>
              </a:rPr>
              <a:pPr eaLnBrk="1" hangingPunct="1"/>
              <a:t>11</a:t>
            </a:fld>
            <a:endParaRPr 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lvl="1" indent="-171450">
              <a:lnSpc>
                <a:spcPct val="90000"/>
              </a:lnSpc>
              <a:buFontTx/>
              <a:buChar char="•"/>
            </a:pPr>
            <a:r>
              <a:rPr lang="en-US" smtClean="0"/>
              <a:t>The first method being the manual count using ArcGIS</a:t>
            </a:r>
          </a:p>
          <a:p>
            <a:pPr>
              <a:lnSpc>
                <a:spcPct val="90000"/>
              </a:lnSpc>
            </a:pPr>
            <a:endParaRPr lang="en-US"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EE698F2-69EB-4813-85FE-B3373F654D41}" type="slidenum">
              <a:rPr lang="en-US">
                <a:latin typeface="Calibri" pitchFamily="34" charset="0"/>
              </a:rPr>
              <a:pPr eaLnBrk="1" hangingPunct="1"/>
              <a:t>12</a:t>
            </a:fld>
            <a:endParaRPr 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indent="-371475" eaLnBrk="1" hangingPunct="1">
              <a:lnSpc>
                <a:spcPct val="80000"/>
              </a:lnSpc>
              <a:spcAft>
                <a:spcPts val="2038"/>
              </a:spcAft>
              <a:buClr>
                <a:srgbClr val="78923D"/>
              </a:buClr>
              <a:buSzPct val="115000"/>
              <a:buFontTx/>
              <a:buChar char="•"/>
            </a:pPr>
            <a:r>
              <a:rPr lang="en-US" dirty="0" smtClean="0"/>
              <a:t>The for the first method each photograph was imported into ArcGIS and a point feature database was created</a:t>
            </a:r>
          </a:p>
          <a:p>
            <a:pPr lvl="1" indent="-371475" eaLnBrk="1" hangingPunct="1">
              <a:lnSpc>
                <a:spcPct val="80000"/>
              </a:lnSpc>
              <a:spcAft>
                <a:spcPts val="2038"/>
              </a:spcAft>
              <a:buClr>
                <a:srgbClr val="78923D"/>
              </a:buClr>
              <a:buSzPct val="115000"/>
              <a:buFontTx/>
              <a:buChar char="•"/>
            </a:pPr>
            <a:r>
              <a:rPr lang="en-US" dirty="0" smtClean="0"/>
              <a:t>The photograph was enlarged and each moon jelly was hand-marked as a point (purple dots above)</a:t>
            </a:r>
          </a:p>
          <a:p>
            <a:pPr lvl="1" indent="-371475" eaLnBrk="1" hangingPunct="1">
              <a:lnSpc>
                <a:spcPct val="80000"/>
              </a:lnSpc>
              <a:spcAft>
                <a:spcPts val="2038"/>
              </a:spcAft>
              <a:buClr>
                <a:srgbClr val="78923D"/>
              </a:buClr>
              <a:buSzPct val="115000"/>
              <a:buFontTx/>
              <a:buChar char="•"/>
            </a:pPr>
            <a:r>
              <a:rPr lang="en-US" dirty="0" smtClean="0"/>
              <a:t>Assuming the manual</a:t>
            </a:r>
            <a:r>
              <a:rPr lang="en-US" baseline="0" dirty="0" smtClean="0"/>
              <a:t> count is a proxy for the actual number of jellies in the photo the </a:t>
            </a:r>
            <a:endParaRPr lang="en-US" dirty="0" smtClean="0"/>
          </a:p>
          <a:p>
            <a:pPr lvl="1" indent="-371475" eaLnBrk="1" hangingPunct="1">
              <a:lnSpc>
                <a:spcPct val="80000"/>
              </a:lnSpc>
              <a:spcAft>
                <a:spcPts val="2038"/>
              </a:spcAft>
              <a:buClr>
                <a:srgbClr val="78923D"/>
              </a:buClr>
              <a:buSzPct val="115000"/>
              <a:buFontTx/>
              <a:buChar char="•"/>
            </a:pPr>
            <a:r>
              <a:rPr lang="en-US" dirty="0" smtClean="0"/>
              <a:t>Total number of jellies = total number of points</a:t>
            </a:r>
          </a:p>
          <a:p>
            <a:pPr lvl="1" indent="-371475" eaLnBrk="1" hangingPunct="1">
              <a:lnSpc>
                <a:spcPct val="80000"/>
              </a:lnSpc>
              <a:spcAft>
                <a:spcPts val="2038"/>
              </a:spcAft>
              <a:buClr>
                <a:srgbClr val="78923D"/>
              </a:buClr>
              <a:buSzPct val="115000"/>
              <a:buFontTx/>
              <a:buChar char="•"/>
            </a:pPr>
            <a:r>
              <a:rPr lang="en-US" dirty="0" smtClean="0"/>
              <a:t>Because the fist photo had over 8,000 jellies in it and it took me over 2 hours to count individuals we decided that an automated method was needed </a:t>
            </a:r>
          </a:p>
          <a:p>
            <a:pPr>
              <a:buFontTx/>
              <a:buChar char="•"/>
            </a:pPr>
            <a:endParaRPr lang="en-US" dirty="0" smtClean="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2162143-8880-4455-B2C6-4E629B682E57}" type="slidenum">
              <a:rPr lang="en-US">
                <a:latin typeface="Calibri" pitchFamily="34" charset="0"/>
              </a:rPr>
              <a:pPr eaLnBrk="1" hangingPunct="1"/>
              <a:t>13</a:t>
            </a:fld>
            <a:endParaRPr 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indent="-371475" eaLnBrk="1" hangingPunct="1">
              <a:lnSpc>
                <a:spcPct val="80000"/>
              </a:lnSpc>
              <a:spcAft>
                <a:spcPts val="2038"/>
              </a:spcAft>
              <a:buClr>
                <a:srgbClr val="78923D"/>
              </a:buClr>
              <a:buSzPct val="115000"/>
              <a:buFontTx/>
              <a:buChar char="•"/>
            </a:pPr>
            <a:r>
              <a:rPr lang="en-US" smtClean="0"/>
              <a:t>Because the fist photo had over 8,000 jellies in it and it took me over 2 hours to count individuals we decided that an automated method was needed </a:t>
            </a:r>
          </a:p>
          <a:p>
            <a:pPr lvl="1" indent="-371475" eaLnBrk="1" hangingPunct="1">
              <a:lnSpc>
                <a:spcPct val="80000"/>
              </a:lnSpc>
              <a:spcAft>
                <a:spcPts val="2038"/>
              </a:spcAft>
              <a:buClr>
                <a:srgbClr val="78923D"/>
              </a:buClr>
              <a:buSzPct val="115000"/>
              <a:buFontTx/>
              <a:buChar char="•"/>
            </a:pPr>
            <a:r>
              <a:rPr lang="en-US" smtClean="0"/>
              <a:t>Which I will walk you through next</a:t>
            </a:r>
          </a:p>
          <a:p>
            <a:pPr>
              <a:buFontTx/>
              <a:buChar char="•"/>
            </a:pPr>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F27DD2F-42D8-4058-A2C3-D40C5206509F}" type="slidenum">
              <a:rPr lang="en-US">
                <a:latin typeface="Calibri" pitchFamily="34" charset="0"/>
              </a:rPr>
              <a:pPr eaLnBrk="1" hangingPunct="1"/>
              <a:t>14</a:t>
            </a:fld>
            <a:endParaRPr 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5138" lvl="1" indent="-371475" defTabSz="930275" eaLnBrk="1" hangingPunct="1">
              <a:lnSpc>
                <a:spcPct val="80000"/>
              </a:lnSpc>
              <a:spcAft>
                <a:spcPts val="2038"/>
              </a:spcAft>
              <a:buClr>
                <a:srgbClr val="78923D"/>
              </a:buClr>
              <a:buSzPct val="115000"/>
              <a:buFontTx/>
              <a:buChar char="•"/>
            </a:pPr>
            <a:r>
              <a:rPr lang="en-US" smtClean="0"/>
              <a:t>First to asses the size of individual jellies. 100 randomly selected jellies were chosen to obtain the bell surface area in pixels</a:t>
            </a:r>
          </a:p>
          <a:p>
            <a:pPr marL="465138" lvl="1" indent="-371475" defTabSz="930275" eaLnBrk="1" hangingPunct="1">
              <a:lnSpc>
                <a:spcPct val="80000"/>
              </a:lnSpc>
              <a:spcAft>
                <a:spcPts val="2038"/>
              </a:spcAft>
              <a:buClr>
                <a:srgbClr val="78923D"/>
              </a:buClr>
              <a:buSzPct val="115000"/>
              <a:buFontTx/>
              <a:buChar char="•"/>
            </a:pPr>
            <a:endParaRPr lang="en-US" smtClean="0"/>
          </a:p>
          <a:p>
            <a:pPr defTabSz="930275"/>
            <a:endParaRPr 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DAD8CC4-77C0-4A46-8DF1-E843B96F6771}" type="slidenum">
              <a:rPr lang="en-US">
                <a:latin typeface="Calibri" pitchFamily="34" charset="0"/>
              </a:rPr>
              <a:pPr eaLnBrk="1" hangingPunct="1"/>
              <a:t>15</a:t>
            </a:fld>
            <a:endParaRPr 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5138" lvl="1" indent="-371475" defTabSz="930275" eaLnBrk="1" hangingPunct="1">
              <a:lnSpc>
                <a:spcPct val="80000"/>
              </a:lnSpc>
              <a:spcAft>
                <a:spcPts val="2038"/>
              </a:spcAft>
              <a:buClr>
                <a:srgbClr val="78923D"/>
              </a:buClr>
              <a:buSzPct val="115000"/>
              <a:buFontTx/>
              <a:buChar char="•"/>
            </a:pPr>
            <a:r>
              <a:rPr lang="en-US" smtClean="0"/>
              <a:t>First to asses the size of individual jellies. 100 randomly selected jellies were chosen to obtain the bell surface area in pixels</a:t>
            </a:r>
          </a:p>
          <a:p>
            <a:pPr marL="465138" lvl="1" indent="-371475" defTabSz="930275" eaLnBrk="1" hangingPunct="1">
              <a:lnSpc>
                <a:spcPct val="80000"/>
              </a:lnSpc>
              <a:spcAft>
                <a:spcPts val="2038"/>
              </a:spcAft>
              <a:buClr>
                <a:srgbClr val="78923D"/>
              </a:buClr>
              <a:buSzPct val="115000"/>
              <a:buFontTx/>
              <a:buChar char="•"/>
            </a:pPr>
            <a:endParaRPr lang="en-US" smtClean="0"/>
          </a:p>
          <a:p>
            <a:pPr defTabSz="930275"/>
            <a:endParaRPr 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DAD8CC4-77C0-4A46-8DF1-E843B96F6771}" type="slidenum">
              <a:rPr lang="en-US">
                <a:latin typeface="Calibri" pitchFamily="34" charset="0"/>
              </a:rPr>
              <a:pPr eaLnBrk="1" hangingPunct="1"/>
              <a:t>16</a:t>
            </a:fld>
            <a:endParaRPr 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5138" lvl="1" indent="-371475" defTabSz="930275" eaLnBrk="1" hangingPunct="1">
              <a:lnSpc>
                <a:spcPct val="80000"/>
              </a:lnSpc>
              <a:spcAft>
                <a:spcPts val="2038"/>
              </a:spcAft>
              <a:buClr>
                <a:srgbClr val="78923D"/>
              </a:buClr>
              <a:buSzPct val="115000"/>
              <a:buFontTx/>
              <a:buChar char="•"/>
            </a:pPr>
            <a:r>
              <a:rPr lang="en-US" smtClean="0"/>
              <a:t>First to asses the size of individual jellies. 100 randomly selected jellies were chosen to obtain the bell surface area in pixels</a:t>
            </a:r>
          </a:p>
          <a:p>
            <a:pPr marL="465138" lvl="1" indent="-371475" defTabSz="930275" eaLnBrk="1" hangingPunct="1">
              <a:lnSpc>
                <a:spcPct val="80000"/>
              </a:lnSpc>
              <a:spcAft>
                <a:spcPts val="2038"/>
              </a:spcAft>
              <a:buClr>
                <a:srgbClr val="78923D"/>
              </a:buClr>
              <a:buSzPct val="115000"/>
              <a:buFontTx/>
              <a:buChar char="•"/>
            </a:pPr>
            <a:endParaRPr lang="en-US" smtClean="0"/>
          </a:p>
          <a:p>
            <a:pPr defTabSz="930275"/>
            <a:endParaRPr 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DAD8CC4-77C0-4A46-8DF1-E843B96F6771}" type="slidenum">
              <a:rPr lang="en-US">
                <a:latin typeface="Calibri" pitchFamily="34" charset="0"/>
              </a:rPr>
              <a:pPr eaLnBrk="1" hangingPunct="1"/>
              <a:t>17</a:t>
            </a:fld>
            <a:endParaRPr 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5138" lvl="1" indent="-371475" defTabSz="930275" eaLnBrk="1" hangingPunct="1">
              <a:lnSpc>
                <a:spcPct val="80000"/>
              </a:lnSpc>
              <a:spcAft>
                <a:spcPts val="2038"/>
              </a:spcAft>
              <a:buClr>
                <a:srgbClr val="78923D"/>
              </a:buClr>
              <a:buSzPct val="115000"/>
              <a:buFontTx/>
              <a:buChar char="•"/>
            </a:pPr>
            <a:r>
              <a:rPr lang="en-US" dirty="0" smtClean="0"/>
              <a:t>Since the algorithm is based on color range of each species</a:t>
            </a:r>
          </a:p>
          <a:p>
            <a:pPr marL="465138" lvl="1" indent="-371475" defTabSz="930275" eaLnBrk="1" hangingPunct="1">
              <a:lnSpc>
                <a:spcPct val="80000"/>
              </a:lnSpc>
              <a:spcAft>
                <a:spcPts val="2038"/>
              </a:spcAft>
              <a:buClr>
                <a:srgbClr val="78923D"/>
              </a:buClr>
              <a:buSzPct val="115000"/>
              <a:buFontTx/>
              <a:buChar char="•"/>
            </a:pPr>
            <a:r>
              <a:rPr lang="en-US" dirty="0" smtClean="0"/>
              <a:t>Individual jellies within the photo were chosen to define the color range and with</a:t>
            </a:r>
            <a:r>
              <a:rPr lang="en-US" baseline="0" dirty="0" smtClean="0"/>
              <a:t> </a:t>
            </a:r>
            <a:r>
              <a:rPr lang="en-US" dirty="0" smtClean="0"/>
              <a:t>was calibrated for water color, depth, and glare </a:t>
            </a:r>
          </a:p>
          <a:p>
            <a:pPr marL="465138" lvl="1" indent="-371475" defTabSz="930275" eaLnBrk="1" hangingPunct="1">
              <a:lnSpc>
                <a:spcPct val="80000"/>
              </a:lnSpc>
              <a:spcAft>
                <a:spcPts val="2038"/>
              </a:spcAft>
              <a:buClr>
                <a:srgbClr val="78923D"/>
              </a:buClr>
              <a:buSzPct val="115000"/>
              <a:buFontTx/>
              <a:buChar char="•"/>
            </a:pPr>
            <a:r>
              <a:rPr lang="en-US" dirty="0" smtClean="0"/>
              <a:t>Pixels</a:t>
            </a:r>
            <a:r>
              <a:rPr lang="en-US" baseline="0" dirty="0" smtClean="0"/>
              <a:t> containing red, green, and blue values and from now on I will referring to as RGB</a:t>
            </a:r>
            <a:endParaRPr lang="en-US" dirty="0" smtClean="0"/>
          </a:p>
          <a:p>
            <a:pPr marL="465138" lvl="1" indent="-371475" defTabSz="930275" eaLnBrk="1" hangingPunct="1">
              <a:lnSpc>
                <a:spcPct val="80000"/>
              </a:lnSpc>
              <a:spcAft>
                <a:spcPts val="2038"/>
              </a:spcAft>
              <a:buClr>
                <a:srgbClr val="78923D"/>
              </a:buClr>
              <a:buSzPct val="115000"/>
              <a:buFontTx/>
              <a:buChar char="•"/>
            </a:pPr>
            <a:r>
              <a:rPr lang="en-US" dirty="0" smtClean="0"/>
              <a:t>The maximum and minimum RGB values were then used to define the specific color range for jellies in each photo. </a:t>
            </a:r>
          </a:p>
          <a:p>
            <a:pPr marL="465138" lvl="1" indent="-371475" defTabSz="930275" eaLnBrk="1" hangingPunct="1">
              <a:lnSpc>
                <a:spcPct val="80000"/>
              </a:lnSpc>
              <a:spcAft>
                <a:spcPts val="2038"/>
              </a:spcAft>
              <a:buClr>
                <a:srgbClr val="78923D"/>
              </a:buClr>
              <a:buSzPct val="115000"/>
              <a:buFontTx/>
              <a:buChar char="•"/>
            </a:pPr>
            <a:endParaRPr lang="en-US" dirty="0" smtClean="0"/>
          </a:p>
          <a:p>
            <a:pPr defTabSz="930275"/>
            <a:endParaRPr lang="en-US" dirty="0"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20FA295-2668-44AC-92A7-BC768DB3DAB9}" type="slidenum">
              <a:rPr lang="en-US">
                <a:latin typeface="Calibri" pitchFamily="34" charset="0"/>
              </a:rPr>
              <a:pPr eaLnBrk="1" hangingPunct="1"/>
              <a:t>18</a:t>
            </a:fld>
            <a:endParaRPr 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indent="-371475" eaLnBrk="1" hangingPunct="1">
              <a:lnSpc>
                <a:spcPct val="80000"/>
              </a:lnSpc>
              <a:spcAft>
                <a:spcPts val="2038"/>
              </a:spcAft>
              <a:buClr>
                <a:srgbClr val="78923D"/>
              </a:buClr>
              <a:buSzPct val="115000"/>
              <a:buFontTx/>
              <a:buChar char="•"/>
            </a:pPr>
            <a:r>
              <a:rPr lang="en-US" smtClean="0"/>
              <a:t>The algorithm then searched every pixel within the photo and looked for the range specified then counted and tagged the pixels with a bright blue color indicator </a:t>
            </a:r>
          </a:p>
          <a:p>
            <a:endParaRPr lang="en-US"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94E0AC3-AEF8-4F29-86FD-F7F81F171E74}" type="slidenum">
              <a:rPr lang="en-US">
                <a:latin typeface="Calibri" pitchFamily="34" charset="0"/>
              </a:rPr>
              <a:pPr eaLnBrk="1" hangingPunct="1"/>
              <a:t>19</a:t>
            </a:fld>
            <a:endParaRPr 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dirty="0" smtClean="0"/>
              <a:t>Jellies have long since been thought of as nescience. </a:t>
            </a:r>
          </a:p>
          <a:p>
            <a:pPr>
              <a:buFontTx/>
              <a:buChar char="•"/>
            </a:pPr>
            <a:r>
              <a:rPr lang="en-US" dirty="0" smtClean="0"/>
              <a:t>Jellies aggregate near fish schools thus are often caught in nets and wrapped around fishing lines, making them common </a:t>
            </a:r>
            <a:r>
              <a:rPr lang="en-US" dirty="0" err="1" smtClean="0"/>
              <a:t>bycatch</a:t>
            </a:r>
            <a:r>
              <a:rPr lang="en-US" dirty="0" smtClean="0"/>
              <a:t> organisms.</a:t>
            </a:r>
          </a:p>
          <a:p>
            <a:pPr>
              <a:buFontTx/>
              <a:buChar char="•"/>
            </a:pPr>
            <a:r>
              <a:rPr lang="en-US" dirty="0" smtClean="0"/>
              <a:t>Jellies are also known for breaking fishing nets and sea water uptake valve screens due to their dense bodies being 95% water (</a:t>
            </a:r>
            <a:r>
              <a:rPr lang="en-US" dirty="0" err="1" smtClean="0"/>
              <a:t>Calton</a:t>
            </a:r>
            <a:r>
              <a:rPr lang="en-US" dirty="0" smtClean="0"/>
              <a:t> and Burnett 1973). </a:t>
            </a:r>
          </a:p>
          <a:p>
            <a:pPr>
              <a:buFontTx/>
              <a:buChar char="•"/>
            </a:pPr>
            <a:r>
              <a:rPr lang="en-US" dirty="0" smtClean="0"/>
              <a:t>Jellies have recently been found to be good indicators of harmful algal</a:t>
            </a:r>
            <a:r>
              <a:rPr lang="en-US" baseline="0" dirty="0" smtClean="0"/>
              <a:t> </a:t>
            </a:r>
            <a:r>
              <a:rPr lang="en-US" dirty="0" smtClean="0"/>
              <a:t>blooms. </a:t>
            </a:r>
          </a:p>
          <a:p>
            <a:pPr marL="0" marR="0" indent="0" algn="l" defTabSz="914400" rtl="0" eaLnBrk="0" fontAlgn="base" latinLnBrk="0" hangingPunct="0">
              <a:lnSpc>
                <a:spcPct val="100000"/>
              </a:lnSpc>
              <a:spcBef>
                <a:spcPct val="30000"/>
              </a:spcBef>
              <a:spcAft>
                <a:spcPct val="0"/>
              </a:spcAft>
              <a:buClrTx/>
              <a:buSzTx/>
              <a:buFontTx/>
              <a:buChar char="•"/>
              <a:tabLst/>
              <a:defRPr/>
            </a:pPr>
            <a:r>
              <a:rPr lang="en-US" dirty="0" smtClean="0"/>
              <a:t>Leatherbacks are most often seen in Monterey Bay in late summer and early fall feasting on the jellies a the height of their blooms. </a:t>
            </a:r>
          </a:p>
          <a:p>
            <a:pPr>
              <a:buFontTx/>
              <a:buChar char="•"/>
            </a:pPr>
            <a:r>
              <a:rPr lang="en-US" dirty="0" smtClean="0"/>
              <a:t>We examined two species of jellies moon</a:t>
            </a:r>
            <a:r>
              <a:rPr lang="en-US" baseline="0" dirty="0" smtClean="0"/>
              <a:t> jellies and brown sea nettle </a:t>
            </a:r>
            <a:endParaRPr lang="en-US" dirty="0" smtClean="0"/>
          </a:p>
          <a:p>
            <a:pPr>
              <a:buFontTx/>
              <a:buChar char="•"/>
            </a:pPr>
            <a:r>
              <a:rPr lang="en-US" dirty="0" smtClean="0"/>
              <a:t>Both are the most common and most abundant large </a:t>
            </a:r>
            <a:r>
              <a:rPr lang="en-US" dirty="0" err="1" smtClean="0"/>
              <a:t>medusae</a:t>
            </a:r>
            <a:r>
              <a:rPr lang="en-US" dirty="0" smtClean="0"/>
              <a:t> in the US west coast are known to be part of the leatherback diet</a:t>
            </a:r>
          </a:p>
          <a:p>
            <a:pPr>
              <a:buFontTx/>
              <a:buChar char="•"/>
            </a:pPr>
            <a:endParaRPr lang="en-US" dirty="0" smtClean="0"/>
          </a:p>
          <a:p>
            <a:pPr>
              <a:buFontTx/>
              <a:buChar char="•"/>
            </a:pPr>
            <a:r>
              <a:rPr lang="en-US" dirty="0" smtClean="0"/>
              <a:t>A Tanya Graham, graduate student at Moss Landing Marine Labs, developed a method to quantify jellies using </a:t>
            </a:r>
            <a:r>
              <a:rPr lang="en-US" dirty="0" err="1" smtClean="0"/>
              <a:t>aqustic</a:t>
            </a:r>
            <a:r>
              <a:rPr lang="en-US" dirty="0" smtClean="0"/>
              <a:t> sonar. Due to the orientation of the equipment it is blind to the upper</a:t>
            </a:r>
            <a:r>
              <a:rPr lang="en-US" baseline="0" dirty="0" smtClean="0"/>
              <a:t> five meters</a:t>
            </a:r>
            <a:r>
              <a:rPr lang="en-US" dirty="0" smtClean="0"/>
              <a:t>.  And based on leatherback dive data we know that leatherback forage on jellies with in the first 5 m of water (Benson et al. 2007) </a:t>
            </a:r>
          </a:p>
          <a:p>
            <a:pPr>
              <a:buFontTx/>
              <a:buChar char="•"/>
            </a:pPr>
            <a:endParaRPr lang="en-US" dirty="0" smtClean="0"/>
          </a:p>
          <a:p>
            <a:pPr>
              <a:buFontTx/>
              <a:buChar char="•"/>
            </a:pPr>
            <a:endParaRPr lang="en-US" dirty="0"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1D32127-6333-41DC-834E-7E3C81FC314E}" type="slidenum">
              <a:rPr lang="en-US">
                <a:latin typeface="Calibri" pitchFamily="34" charset="0"/>
              </a:rPr>
              <a:pPr eaLnBrk="1" hangingPunct="1"/>
              <a:t>2</a:t>
            </a:fld>
            <a:endParaRPr 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indent="-371475" eaLnBrk="1" hangingPunct="1">
              <a:lnSpc>
                <a:spcPct val="80000"/>
              </a:lnSpc>
              <a:spcAft>
                <a:spcPts val="2038"/>
              </a:spcAft>
              <a:buClr>
                <a:srgbClr val="78923D"/>
              </a:buClr>
              <a:buSzPct val="115000"/>
              <a:buFontTx/>
              <a:buChar char="•"/>
            </a:pPr>
            <a:r>
              <a:rPr lang="en-US" dirty="0" smtClean="0"/>
              <a:t>When</a:t>
            </a:r>
            <a:r>
              <a:rPr lang="en-US" baseline="0" dirty="0" smtClean="0"/>
              <a:t> completed</a:t>
            </a:r>
            <a:r>
              <a:rPr lang="en-US" dirty="0" smtClean="0"/>
              <a:t> the algorithm produced the total number of tagged pixels within the photo</a:t>
            </a:r>
          </a:p>
          <a:p>
            <a:pPr lvl="1" indent="-371475" eaLnBrk="1" hangingPunct="1">
              <a:lnSpc>
                <a:spcPct val="80000"/>
              </a:lnSpc>
              <a:spcAft>
                <a:spcPts val="2038"/>
              </a:spcAft>
              <a:buClr>
                <a:srgbClr val="78923D"/>
              </a:buClr>
              <a:buSzPct val="115000"/>
              <a:buFontTx/>
              <a:buChar char="•"/>
            </a:pPr>
            <a:r>
              <a:rPr lang="en-US" dirty="0" smtClean="0"/>
              <a:t>Total number of jellies =number of colored pixels/mean surface area of a jelly  in pixels</a:t>
            </a:r>
          </a:p>
          <a:p>
            <a:pPr lvl="1" indent="-371475" eaLnBrk="1" hangingPunct="1">
              <a:lnSpc>
                <a:spcPct val="80000"/>
              </a:lnSpc>
              <a:spcAft>
                <a:spcPts val="2038"/>
              </a:spcAft>
              <a:buClr>
                <a:srgbClr val="78923D"/>
              </a:buClr>
              <a:buSzPct val="115000"/>
              <a:buFontTx/>
              <a:buChar char="•"/>
            </a:pPr>
            <a:endParaRPr lang="en-US" dirty="0" smtClean="0"/>
          </a:p>
          <a:p>
            <a:endParaRPr lang="en-US" dirty="0"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2548B54-9D0A-408F-B977-E5484B06FB59}" type="slidenum">
              <a:rPr lang="en-US">
                <a:latin typeface="Calibri" pitchFamily="34" charset="0"/>
              </a:rPr>
              <a:pPr eaLnBrk="1" hangingPunct="1"/>
              <a:t>20</a:t>
            </a:fld>
            <a:endParaRPr 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indent="-371475" eaLnBrk="1" hangingPunct="1">
              <a:lnSpc>
                <a:spcPct val="80000"/>
              </a:lnSpc>
              <a:spcAft>
                <a:spcPts val="2038"/>
              </a:spcAft>
              <a:buClr>
                <a:srgbClr val="78923D"/>
              </a:buClr>
              <a:buSzPct val="115000"/>
              <a:buFontTx/>
              <a:buChar char="•"/>
            </a:pPr>
            <a:r>
              <a:rPr lang="en-US" dirty="0" smtClean="0"/>
              <a:t>When</a:t>
            </a:r>
            <a:r>
              <a:rPr lang="en-US" baseline="0" dirty="0" smtClean="0"/>
              <a:t> completed</a:t>
            </a:r>
            <a:r>
              <a:rPr lang="en-US" dirty="0" smtClean="0"/>
              <a:t> the algorithm produced the total number of tagged pixels within the photo</a:t>
            </a:r>
          </a:p>
          <a:p>
            <a:pPr lvl="1" indent="-371475" eaLnBrk="1" hangingPunct="1">
              <a:lnSpc>
                <a:spcPct val="80000"/>
              </a:lnSpc>
              <a:spcAft>
                <a:spcPts val="2038"/>
              </a:spcAft>
              <a:buClr>
                <a:srgbClr val="78923D"/>
              </a:buClr>
              <a:buSzPct val="115000"/>
              <a:buFontTx/>
              <a:buChar char="•"/>
            </a:pPr>
            <a:r>
              <a:rPr lang="en-US" dirty="0" smtClean="0"/>
              <a:t>Total number of jellies =number of colored pixels/mean surface area of a jelly  in pixels</a:t>
            </a:r>
          </a:p>
          <a:p>
            <a:pPr lvl="1" indent="-371475" eaLnBrk="1" hangingPunct="1">
              <a:lnSpc>
                <a:spcPct val="80000"/>
              </a:lnSpc>
              <a:spcAft>
                <a:spcPts val="2038"/>
              </a:spcAft>
              <a:buClr>
                <a:srgbClr val="78923D"/>
              </a:buClr>
              <a:buSzPct val="115000"/>
              <a:buFontTx/>
              <a:buChar char="•"/>
            </a:pPr>
            <a:endParaRPr lang="en-US" dirty="0" smtClean="0"/>
          </a:p>
          <a:p>
            <a:endParaRPr lang="en-US" dirty="0"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2548B54-9D0A-408F-B977-E5484B06FB59}" type="slidenum">
              <a:rPr lang="en-US">
                <a:latin typeface="Calibri" pitchFamily="34" charset="0"/>
              </a:rPr>
              <a:pPr eaLnBrk="1" hangingPunct="1"/>
              <a:t>21</a:t>
            </a:fld>
            <a:endParaRPr 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5138" lvl="1" indent="-371475" defTabSz="930275" eaLnBrk="1" hangingPunct="1">
              <a:lnSpc>
                <a:spcPct val="80000"/>
              </a:lnSpc>
              <a:spcAft>
                <a:spcPts val="2038"/>
              </a:spcAft>
              <a:buClr>
                <a:srgbClr val="78923D"/>
              </a:buClr>
              <a:buSzPct val="115000"/>
              <a:buFontTx/>
              <a:buChar char="•"/>
            </a:pPr>
            <a:r>
              <a:rPr lang="en-US" smtClean="0"/>
              <a:t>First to asses the size of individual jellies. 100 randomly selected jellies were chosen to obtain the bell surface area in pixels</a:t>
            </a:r>
          </a:p>
          <a:p>
            <a:pPr marL="465138" lvl="1" indent="-371475" defTabSz="930275" eaLnBrk="1" hangingPunct="1">
              <a:lnSpc>
                <a:spcPct val="80000"/>
              </a:lnSpc>
              <a:spcAft>
                <a:spcPts val="2038"/>
              </a:spcAft>
              <a:buClr>
                <a:srgbClr val="78923D"/>
              </a:buClr>
              <a:buSzPct val="115000"/>
              <a:buFontTx/>
              <a:buChar char="•"/>
            </a:pPr>
            <a:endParaRPr lang="en-US" smtClean="0"/>
          </a:p>
          <a:p>
            <a:pPr defTabSz="930275"/>
            <a:endParaRPr 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DAD8CC4-77C0-4A46-8DF1-E843B96F6771}" type="slidenum">
              <a:rPr lang="en-US">
                <a:latin typeface="Calibri" pitchFamily="34" charset="0"/>
              </a:rPr>
              <a:pPr eaLnBrk="1" hangingPunct="1"/>
              <a:t>22</a:t>
            </a:fld>
            <a:endParaRPr lang="en-US">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5138" lvl="1" indent="-371475" defTabSz="930275" eaLnBrk="1" hangingPunct="1">
              <a:lnSpc>
                <a:spcPct val="80000"/>
              </a:lnSpc>
              <a:spcAft>
                <a:spcPts val="2038"/>
              </a:spcAft>
              <a:buClr>
                <a:srgbClr val="78923D"/>
              </a:buClr>
              <a:buSzPct val="115000"/>
              <a:buFontTx/>
              <a:buChar char="•"/>
            </a:pPr>
            <a:r>
              <a:rPr lang="en-US" dirty="0" smtClean="0"/>
              <a:t>First to asses the size of individual jellies. 100 randomly selected jellies were chosen to obtain the bell surface area in pixels</a:t>
            </a:r>
          </a:p>
          <a:p>
            <a:pPr marL="465138" lvl="1" indent="-371475" defTabSz="930275" eaLnBrk="1" hangingPunct="1">
              <a:lnSpc>
                <a:spcPct val="80000"/>
              </a:lnSpc>
              <a:spcAft>
                <a:spcPts val="2038"/>
              </a:spcAft>
              <a:buClr>
                <a:srgbClr val="78923D"/>
              </a:buClr>
              <a:buSzPct val="115000"/>
              <a:buFontTx/>
              <a:buChar char="•"/>
            </a:pPr>
            <a:endParaRPr lang="en-US" dirty="0" smtClean="0"/>
          </a:p>
          <a:p>
            <a:pPr defTabSz="930275"/>
            <a:endParaRPr lang="en-US" dirty="0"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DAD8CC4-77C0-4A46-8DF1-E843B96F6771}" type="slidenum">
              <a:rPr lang="en-US">
                <a:latin typeface="Calibri" pitchFamily="34" charset="0"/>
              </a:rPr>
              <a:pPr eaLnBrk="1" hangingPunct="1"/>
              <a:t>23</a:t>
            </a:fld>
            <a:endParaRPr lang="en-US">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indent="-371475" eaLnBrk="1" hangingPunct="1">
              <a:lnSpc>
                <a:spcPct val="80000"/>
              </a:lnSpc>
              <a:spcAft>
                <a:spcPts val="2038"/>
              </a:spcAft>
              <a:buClr>
                <a:srgbClr val="78923D"/>
              </a:buClr>
              <a:buSzPct val="115000"/>
              <a:buFontTx/>
              <a:buChar char="•"/>
            </a:pPr>
            <a:r>
              <a:rPr lang="en-US" dirty="0" smtClean="0"/>
              <a:t>When</a:t>
            </a:r>
            <a:r>
              <a:rPr lang="en-US" baseline="0" dirty="0" smtClean="0"/>
              <a:t> completed</a:t>
            </a:r>
            <a:r>
              <a:rPr lang="en-US" dirty="0" smtClean="0"/>
              <a:t> the algorithm produced the total number of tagged pixels within the photo</a:t>
            </a:r>
          </a:p>
          <a:p>
            <a:pPr lvl="1" indent="-371475" eaLnBrk="1" hangingPunct="1">
              <a:lnSpc>
                <a:spcPct val="80000"/>
              </a:lnSpc>
              <a:spcAft>
                <a:spcPts val="2038"/>
              </a:spcAft>
              <a:buClr>
                <a:srgbClr val="78923D"/>
              </a:buClr>
              <a:buSzPct val="115000"/>
              <a:buFontTx/>
              <a:buChar char="•"/>
            </a:pPr>
            <a:r>
              <a:rPr lang="en-US" dirty="0" smtClean="0"/>
              <a:t>Total number of jellies =number of colored pixels/mean surface area of a jelly  in pixels</a:t>
            </a:r>
          </a:p>
          <a:p>
            <a:pPr lvl="1" indent="-371475" eaLnBrk="1" hangingPunct="1">
              <a:lnSpc>
                <a:spcPct val="80000"/>
              </a:lnSpc>
              <a:spcAft>
                <a:spcPts val="2038"/>
              </a:spcAft>
              <a:buClr>
                <a:srgbClr val="78923D"/>
              </a:buClr>
              <a:buSzPct val="115000"/>
              <a:buFontTx/>
              <a:buChar char="•"/>
            </a:pPr>
            <a:endParaRPr lang="en-US" dirty="0" smtClean="0"/>
          </a:p>
          <a:p>
            <a:endParaRPr lang="en-US" dirty="0"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2548B54-9D0A-408F-B977-E5484B06FB59}" type="slidenum">
              <a:rPr lang="en-US">
                <a:latin typeface="Calibri" pitchFamily="34" charset="0"/>
              </a:rPr>
              <a:pPr eaLnBrk="1" hangingPunct="1"/>
              <a:t>24</a:t>
            </a:fld>
            <a:endParaRPr lang="en-US">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buFontTx/>
              <a:buChar char="•"/>
            </a:pPr>
            <a:r>
              <a:rPr lang="en-US" dirty="0" smtClean="0"/>
              <a:t>Total time processing with ArcGIS was a minimum of 3 hours per photo</a:t>
            </a:r>
          </a:p>
          <a:p>
            <a:pPr>
              <a:buFontTx/>
              <a:buChar char="•"/>
            </a:pPr>
            <a:endParaRPr lang="en-US" dirty="0" smtClean="0"/>
          </a:p>
          <a:p>
            <a:pPr marL="0" lvl="1">
              <a:buFontTx/>
              <a:buChar char="•"/>
            </a:pPr>
            <a:r>
              <a:rPr lang="en-US" dirty="0" smtClean="0"/>
              <a:t>Total time processing with </a:t>
            </a:r>
            <a:r>
              <a:rPr lang="en-US" dirty="0" err="1" smtClean="0"/>
              <a:t>MatLab</a:t>
            </a:r>
            <a:r>
              <a:rPr lang="en-US" dirty="0" smtClean="0"/>
              <a:t> was a average of  15 minutes per photo</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CB89289-CCC3-479E-A36B-3606E02B9124}" type="slidenum">
              <a:rPr lang="en-US">
                <a:latin typeface="Calibri" pitchFamily="34" charset="0"/>
              </a:rPr>
              <a:pPr eaLnBrk="1" hangingPunct="1"/>
              <a:t>25</a:t>
            </a:fld>
            <a:endParaRPr lang="en-US">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dirty="0" smtClean="0"/>
              <a:t>I will be continuing to apply this method to the remaining photos from October 2010 and October 2011. The new estimates of the density categories will be able to help researchers understand the relative magnitude of jellies seen on a given survey year relative to oceanographic conditions  and if there is a trend. </a:t>
            </a:r>
          </a:p>
          <a:p>
            <a:pPr>
              <a:buFontTx/>
              <a:buChar char="•"/>
            </a:pPr>
            <a:endParaRPr lang="en-US" dirty="0" smtClean="0"/>
          </a:p>
          <a:p>
            <a:pPr>
              <a:buFontTx/>
              <a:buChar char="•"/>
            </a:pPr>
            <a:r>
              <a:rPr lang="en-US" dirty="0" smtClean="0"/>
              <a:t>I will use the GPS data that was recorded during transects to build density maps. These maps that will allow us to see were turtles have been found in relation to the jelly aggregations. The maps will also be helpful in locating hot spots or high jelly density aggregations that may be detrimental to fishing efforts and sea water uptake valves. These hot spots can also be predictors of leatherbacks in the future. </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6131303-C706-4FE7-B786-3A5B2D07AB52}" type="slidenum">
              <a:rPr lang="en-US">
                <a:latin typeface="Calibri" pitchFamily="34" charset="0"/>
              </a:rPr>
              <a:pPr eaLnBrk="1" hangingPunct="1"/>
              <a:t>26</a:t>
            </a:fld>
            <a:endParaRPr 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smtClean="0"/>
              <a:t>As you can see on the right the manual count was 15767 and the automated count was 11941 so pretty good estimate</a:t>
            </a:r>
          </a:p>
          <a:p>
            <a:pPr>
              <a:buFontTx/>
              <a:buChar char="•"/>
            </a:pPr>
            <a:r>
              <a:rPr lang="en-US" smtClean="0"/>
              <a:t>Simple linier regressions were used to determine the relationship by comparing the manual count to the automated count. </a:t>
            </a:r>
          </a:p>
          <a:p>
            <a:endParaRPr 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6697880-EA99-4168-AFA1-1016D9674969}" type="slidenum">
              <a:rPr lang="en-US">
                <a:latin typeface="Calibri" pitchFamily="34" charset="0"/>
              </a:rPr>
              <a:pPr eaLnBrk="1" hangingPunct="1"/>
              <a:t>27</a:t>
            </a:fld>
            <a:endParaRPr lang="en-US">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smtClean="0"/>
              <a:t>Across the x-axis we see the ArcGIS manual count and on the Y-axis we see the automated matlab jelly count</a:t>
            </a:r>
          </a:p>
          <a:p>
            <a:pPr marL="171450" indent="-171450">
              <a:buFontTx/>
              <a:buChar char="•"/>
            </a:pPr>
            <a:r>
              <a:rPr lang="en-US" smtClean="0"/>
              <a:t>If  the automated program was perfect detecting every jelly in the photo we would see the 1-1 dotted line. </a:t>
            </a:r>
          </a:p>
          <a:p>
            <a:pPr marL="171450" indent="-171450">
              <a:buFontTx/>
              <a:buChar char="•"/>
            </a:pPr>
            <a:r>
              <a:rPr lang="en-US" smtClean="0"/>
              <a:t>For our data the solid line we see that the algorithm underestimates especially when aggregations are high. This is due to the shape of the brown sea nettles, the sea nettles are most often seen horizontal in the water columns so that both bell and oral arms are seen. This hinders the algorithm’s ability to detect the full jelly because the oral arms may over lap causing the algorithm not able to detect individuals. </a:t>
            </a:r>
          </a:p>
          <a:p>
            <a:pPr marL="171450" indent="-171450"/>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5699A89-5EA7-4282-B630-A2A11DAFA2B9}" type="slidenum">
              <a:rPr lang="en-US">
                <a:latin typeface="Calibri" pitchFamily="34" charset="0"/>
              </a:rPr>
              <a:pPr eaLnBrk="1" hangingPunct="1"/>
              <a:t>28</a:t>
            </a:fld>
            <a:endParaRPr 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smtClean="0"/>
              <a:t>Across the x-axis we see the ArcGIS manual count and on the Y-axis we see the automated matlab jelly count</a:t>
            </a:r>
          </a:p>
          <a:p>
            <a:pPr marL="171450" indent="-171450">
              <a:buFontTx/>
              <a:buChar char="•"/>
            </a:pPr>
            <a:r>
              <a:rPr lang="en-US" smtClean="0"/>
              <a:t>If  the automated program was perfect detecting every jelly in the photo we would see the 1-1 dotted line. </a:t>
            </a:r>
          </a:p>
          <a:p>
            <a:pPr marL="171450" indent="-171450">
              <a:buFontTx/>
              <a:buChar char="•"/>
            </a:pPr>
            <a:r>
              <a:rPr lang="en-US" smtClean="0"/>
              <a:t>For our data the solid line we see that the algorithm underestimates especially when aggregations are high. This is due to the shape of the brown sea nettles, the sea nettles are most often seen horizontal in the water columns so that both bell and oral arms are seen. This hinders the algorithm’s ability to detect the full jelly because the oral arms may over lap causing the algorithm not able to detect individuals. </a:t>
            </a:r>
          </a:p>
          <a:p>
            <a:pPr marL="171450" indent="-171450"/>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5699A89-5EA7-4282-B630-A2A11DAFA2B9}" type="slidenum">
              <a:rPr lang="en-US">
                <a:latin typeface="Calibri" pitchFamily="34" charset="0"/>
              </a:rPr>
              <a:pPr eaLnBrk="1" hangingPunct="1"/>
              <a:t>29</a:t>
            </a:fld>
            <a:endParaRPr 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smtClean="0"/>
              <a:t>Western Pacific leatherback turtles are the largest turtle and largest living reptile. (WWW.nmfs.noaa.gov/pr/species/turtles/leatherback.htm)</a:t>
            </a:r>
          </a:p>
          <a:p>
            <a:pPr>
              <a:buFontTx/>
              <a:buChar char="•"/>
            </a:pPr>
            <a:r>
              <a:rPr lang="en-US" smtClean="0"/>
              <a:t>This species was listed endangered throughout its range by the US Endangered Species Act in 1970 and was listed the critically endangered under the World Conservation Union Red list in 2006.  (Graham 2009_thesis)</a:t>
            </a:r>
          </a:p>
          <a:p>
            <a:pPr>
              <a:buFontTx/>
              <a:buChar char="•"/>
            </a:pPr>
            <a:r>
              <a:rPr lang="en-US" smtClean="0"/>
              <a:t>The leatherback turtles migrate across the Pacific from nesting grounds in Indonesia to forage on scyphozoan jellies in US west coast waters.</a:t>
            </a:r>
          </a:p>
          <a:p>
            <a:pPr>
              <a:buFontTx/>
              <a:buChar char="•"/>
            </a:pPr>
            <a:r>
              <a:rPr lang="en-US" smtClean="0"/>
              <a:t> The primary prey for Leatherbacks are large jellies (WWW.nmfs.noaa.gov/pr/species/turtles/leatherback.htm)</a:t>
            </a:r>
          </a:p>
          <a:p>
            <a:pPr>
              <a:buFontTx/>
              <a:buChar char="•"/>
            </a:pPr>
            <a:endParaRPr lang="en-US" smtClean="0"/>
          </a:p>
          <a:p>
            <a:pPr>
              <a:buFontTx/>
              <a:buChar char="•"/>
            </a:pPr>
            <a:r>
              <a:rPr lang="en-US" smtClean="0"/>
              <a:t>In 1979 critical habitat was established for this leatherbacks for nesting beaches in Saint Croy on the US Virgin Islands and in 2009 revision to the critical habitat designation was proposed to include U.S. West Coast as a foraging ground because of the dense aggregations of jellies (Benson et al. 2007, NOAA Fisheries 2010). This is the first proposal of its kind. </a:t>
            </a:r>
          </a:p>
          <a:p>
            <a:pPr>
              <a:buFontTx/>
              <a:buChar char="•"/>
            </a:pPr>
            <a:endParaRPr lang="en-US" smtClean="0"/>
          </a:p>
          <a:p>
            <a:pPr>
              <a:buFontTx/>
              <a:buChar char="•"/>
            </a:pPr>
            <a:endParaRPr lang="en-US" smtClean="0"/>
          </a:p>
          <a:p>
            <a:endParaRPr 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C2C97AE-4357-4D59-B5A3-C51D9B8CEF51}" type="slidenum">
              <a:rPr lang="en-US">
                <a:latin typeface="Calibri" pitchFamily="34" charset="0"/>
              </a:rPr>
              <a:pPr eaLnBrk="1" hangingPunct="1"/>
              <a:t>3</a:t>
            </a:fld>
            <a:endParaRPr lang="en-US">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smtClean="0"/>
              <a:t>On the x-axis is the ArcGIS manual count and on the Y-axis the automated matlab jelly count</a:t>
            </a:r>
          </a:p>
          <a:p>
            <a:pPr marL="171450" indent="-171450">
              <a:buFontTx/>
              <a:buChar char="•"/>
            </a:pPr>
            <a:r>
              <a:rPr lang="en-US" smtClean="0"/>
              <a:t>If  the automated program was perfect detecting every jelly in the photo we would see the 1-1 dotted line. </a:t>
            </a:r>
          </a:p>
          <a:p>
            <a:pPr marL="171450" indent="-171450">
              <a:buFontTx/>
              <a:buChar char="•"/>
            </a:pPr>
            <a:r>
              <a:rPr lang="en-US" smtClean="0"/>
              <a:t>For our data the solid line we see that the algorithm underestimates especially when aggregations are high. This is due to the nature of the aggregations moon jellies tend to stack on top of each other so this hinders the algorithm’s ability to distinguish individual jellies based on surface area </a:t>
            </a:r>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C1483D6-C5D0-49B3-A28E-FD38CCE323EB}" type="slidenum">
              <a:rPr lang="en-US">
                <a:latin typeface="Calibri" pitchFamily="34" charset="0"/>
              </a:rPr>
              <a:pPr eaLnBrk="1" hangingPunct="1"/>
              <a:t>30</a:t>
            </a:fld>
            <a:endParaRPr lang="en-US">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smtClean="0"/>
              <a:t>On the x-axis is the ArcGIS manual count and on the Y-axis the automated matlab jelly count</a:t>
            </a:r>
          </a:p>
          <a:p>
            <a:pPr marL="171450" indent="-171450">
              <a:buFontTx/>
              <a:buChar char="•"/>
            </a:pPr>
            <a:r>
              <a:rPr lang="en-US" smtClean="0"/>
              <a:t>If  the automated program was perfect detecting every jelly in the photo we would see the 1-1 dotted line. </a:t>
            </a:r>
          </a:p>
          <a:p>
            <a:pPr marL="171450" indent="-171450">
              <a:buFontTx/>
              <a:buChar char="•"/>
            </a:pPr>
            <a:r>
              <a:rPr lang="en-US" smtClean="0"/>
              <a:t>For our data the solid line we see that the algorithm underestimates especially when aggregations are high. This is due to the nature of the aggregations moon jellies tend to stack on top of each other so this hinders the algorithm’s ability to distinguish individual jellies based on surface area </a:t>
            </a:r>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C1483D6-C5D0-49B3-A28E-FD38CCE323EB}" type="slidenum">
              <a:rPr lang="en-US">
                <a:latin typeface="Calibri" pitchFamily="34" charset="0"/>
              </a:rPr>
              <a:pPr eaLnBrk="1" hangingPunct="1"/>
              <a:t>31</a:t>
            </a:fld>
            <a:endParaRPr lang="en-US">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smtClean="0"/>
              <a:t>We found a significant , positive relationship between manual and automated estimates which indicates that the algorithm is a useful tool to calibrate observer estimates of surface swarms of jellies despite its slight downward bias for moderate to dense jelly aggregations.</a:t>
            </a:r>
          </a:p>
          <a:p>
            <a:pPr>
              <a:buFontTx/>
              <a:buChar char="•"/>
            </a:pPr>
            <a:r>
              <a:rPr lang="en-US" smtClean="0"/>
              <a:t>The efficiency of the automated detection algorithm provides important and timely information for leatherback turtle prey studies and critical habitat assessments </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2F60DB1-2C3C-41BD-9730-669038BFC694}" type="slidenum">
              <a:rPr lang="en-US">
                <a:latin typeface="Calibri" pitchFamily="34" charset="0"/>
              </a:rPr>
              <a:pPr eaLnBrk="1" hangingPunct="1"/>
              <a:t>32</a:t>
            </a:fld>
            <a:endParaRPr lang="en-US">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smtClean="0"/>
              <a:t>We found a significant , positive relationship between manual and automated estimates which indicates that the algorithm is a useful tool to calibrate observer estimates of surface swarms of jellies despite its slight downward bias for moderate to dense jelly aggregations.</a:t>
            </a:r>
          </a:p>
          <a:p>
            <a:pPr>
              <a:buFontTx/>
              <a:buChar char="•"/>
            </a:pPr>
            <a:r>
              <a:rPr lang="en-US" smtClean="0"/>
              <a:t>The efficiency of the automated detection algorithm provides important and timely information for leatherback turtle prey studies and critical habitat assessments </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2F60DB1-2C3C-41BD-9730-669038BFC694}" type="slidenum">
              <a:rPr lang="en-US">
                <a:latin typeface="Calibri" pitchFamily="34" charset="0"/>
              </a:rPr>
              <a:pPr eaLnBrk="1" hangingPunct="1"/>
              <a:t>33</a:t>
            </a:fld>
            <a:endParaRPr lang="en-US">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dirty="0" smtClean="0"/>
              <a:t>I will be continuing to apply this method to the remaining photos from October 2010 and October 2011. The new estimates of the density categories will be able to help researchers understand the relative magnitude of jellies seen on a given survey year relative to oceanographic conditions  and if there is a trend. </a:t>
            </a:r>
          </a:p>
          <a:p>
            <a:pPr>
              <a:buFontTx/>
              <a:buChar char="•"/>
            </a:pPr>
            <a:endParaRPr lang="en-US" dirty="0" smtClean="0"/>
          </a:p>
          <a:p>
            <a:pPr>
              <a:buFontTx/>
              <a:buChar char="•"/>
            </a:pPr>
            <a:r>
              <a:rPr lang="en-US" dirty="0" smtClean="0"/>
              <a:t>I will use the GPS data that was recorded during transects to build density maps. These maps that will allow us to see were turtles have been found in relation to the jelly aggregations. The maps will also be helpful in locating hot spots or high jelly density aggregations that may be detrimental to fishing efforts and sea water uptake valves. These hot spots can also be predictors of leatherbacks in the future. </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6131303-C706-4FE7-B786-3A5B2D07AB52}" type="slidenum">
              <a:rPr lang="en-US">
                <a:latin typeface="Calibri" pitchFamily="34" charset="0"/>
              </a:rPr>
              <a:pPr eaLnBrk="1" hangingPunct="1"/>
              <a:t>34</a:t>
            </a:fld>
            <a:endParaRPr lang="en-US">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I would like to thank the people involved in this project and my funding sources. </a:t>
            </a:r>
          </a:p>
          <a:p>
            <a:endParaRPr lang="en-US" smtClean="0"/>
          </a:p>
          <a:p>
            <a:r>
              <a:rPr lang="en-US" smtClean="0"/>
              <a:t>And if there is any time I will take questions.</a:t>
            </a:r>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0DDDF8C-3CC8-40CE-A045-17320E4D0011}" type="slidenum">
              <a:rPr lang="en-US">
                <a:latin typeface="Calibri" pitchFamily="34" charset="0"/>
              </a:rPr>
              <a:pPr eaLnBrk="1" hangingPunct="1"/>
              <a:t>35</a:t>
            </a:fld>
            <a:endParaRPr lang="en-US">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lnSpc>
                <a:spcPct val="90000"/>
              </a:lnSpc>
            </a:pPr>
            <a:r>
              <a:rPr lang="en-US" b="1" smtClean="0"/>
              <a:t>NOTE: this slide will only be used if some one asks me what I think about re-evaluate the categorizations during transects for observers. </a:t>
            </a:r>
          </a:p>
          <a:p>
            <a:pPr marL="0" lvl="1">
              <a:lnSpc>
                <a:spcPct val="90000"/>
              </a:lnSpc>
              <a:buFontTx/>
              <a:buChar char="•"/>
            </a:pPr>
            <a:endParaRPr lang="en-US" smtClean="0"/>
          </a:p>
          <a:p>
            <a:pPr marL="0" lvl="1">
              <a:lnSpc>
                <a:spcPct val="90000"/>
              </a:lnSpc>
              <a:buFontTx/>
              <a:buChar char="•"/>
            </a:pPr>
            <a:r>
              <a:rPr lang="en-US" smtClean="0"/>
              <a:t>Depends on the object of the study if we are conducting a leatherback abundance and distribution  study then I do not think it is needed</a:t>
            </a:r>
          </a:p>
          <a:p>
            <a:pPr marL="0" lvl="1">
              <a:lnSpc>
                <a:spcPct val="90000"/>
              </a:lnSpc>
              <a:buFontTx/>
              <a:buChar char="•"/>
            </a:pPr>
            <a:r>
              <a:rPr lang="en-US" smtClean="0"/>
              <a:t>On the other hand if we were conducting a jellyfish survey we would defiantly want to change the categorization method to record the difference between a large amount of jellies and the obscene amount. </a:t>
            </a:r>
          </a:p>
          <a:p>
            <a:pPr marL="0" lvl="1">
              <a:lnSpc>
                <a:spcPct val="90000"/>
              </a:lnSpc>
              <a:buFontTx/>
              <a:buChar char="•"/>
            </a:pPr>
            <a:endParaRPr lang="en-US" sz="3500" smtClean="0"/>
          </a:p>
          <a:p>
            <a:pPr marL="0" lvl="1">
              <a:lnSpc>
                <a:spcPct val="90000"/>
              </a:lnSpc>
            </a:pPr>
            <a:endParaRPr lang="en-US" sz="3500" smtClean="0"/>
          </a:p>
          <a:p>
            <a:pPr marL="0" lvl="1">
              <a:lnSpc>
                <a:spcPct val="90000"/>
              </a:lnSpc>
            </a:pPr>
            <a:endParaRPr lang="en-US" sz="3500" smtClean="0"/>
          </a:p>
          <a:p>
            <a:pPr marL="0" lvl="1">
              <a:lnSpc>
                <a:spcPct val="90000"/>
              </a:lnSpc>
            </a:pPr>
            <a:endParaRPr lang="en-US" sz="3500" smtClean="0"/>
          </a:p>
          <a:p>
            <a:pPr>
              <a:lnSpc>
                <a:spcPct val="90000"/>
              </a:lnSpc>
            </a:pPr>
            <a:endParaRPr 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0010046-3E37-4410-86EB-4DB594015611}" type="slidenum">
              <a:rPr lang="en-US">
                <a:latin typeface="Calibri" pitchFamily="34" charset="0"/>
              </a:rPr>
              <a:pPr eaLnBrk="1" hangingPunct="1"/>
              <a:t>36</a:t>
            </a:fld>
            <a:endParaRPr 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lnSpc>
                <a:spcPct val="80000"/>
              </a:lnSpc>
              <a:spcAft>
                <a:spcPts val="2000"/>
              </a:spcAft>
              <a:buClr>
                <a:srgbClr val="78923D"/>
              </a:buClr>
              <a:buSzPct val="115000"/>
              <a:buFontTx/>
              <a:buChar char="•"/>
            </a:pPr>
            <a:r>
              <a:rPr lang="en-US" dirty="0" smtClean="0"/>
              <a:t>Our goal was to develop a inexpensive , efficient method to quantify surface aggregations of large </a:t>
            </a:r>
            <a:r>
              <a:rPr lang="en-US" dirty="0" err="1" smtClean="0"/>
              <a:t>medusae</a:t>
            </a:r>
            <a:r>
              <a:rPr lang="en-US" dirty="0" smtClean="0"/>
              <a:t> to help define critical foraging habitat for leatherback in U.S. West Coast Waters </a:t>
            </a:r>
          </a:p>
          <a:p>
            <a:pPr marL="171450" indent="-171450">
              <a:buFontTx/>
              <a:buChar char="•"/>
            </a:pPr>
            <a:r>
              <a:rPr lang="en-US" dirty="0" smtClean="0"/>
              <a:t>The availability of dense jellies aggregations is being used to assess the proposal for revision of critical habitat for leatherbacks on the US. West Coast </a:t>
            </a:r>
          </a:p>
          <a:p>
            <a:pPr marL="171450" indent="-171450">
              <a:buFontTx/>
              <a:buChar char="•"/>
            </a:pPr>
            <a:r>
              <a:rPr lang="en-US" dirty="0" smtClean="0"/>
              <a:t>Currently observers assign a qualitative scoring index of jelly density </a:t>
            </a:r>
          </a:p>
          <a:p>
            <a:pPr marL="171450" indent="-171450">
              <a:buFontTx/>
              <a:buChar char="•"/>
            </a:pPr>
            <a:r>
              <a:rPr lang="en-US" dirty="0" smtClean="0"/>
              <a:t>There is a need to quantify counts for observers estimates</a:t>
            </a:r>
          </a:p>
          <a:p>
            <a:pPr marL="171450" indent="-171450">
              <a:buFontTx/>
              <a:buChar char="•"/>
            </a:pPr>
            <a:r>
              <a:rPr lang="en-US" dirty="0" smtClean="0"/>
              <a:t>For assessment of critical habitat there is a need to obtain jelly estimates</a:t>
            </a:r>
          </a:p>
          <a:p>
            <a:pPr marL="171450" indent="-171450">
              <a:buFontTx/>
              <a:buChar char="•"/>
            </a:pPr>
            <a:endParaRPr lang="en-US" dirty="0" smtClean="0"/>
          </a:p>
          <a:p>
            <a:pPr marL="171450" indent="-171450">
              <a:buFontTx/>
              <a:buChar char="•"/>
            </a:pPr>
            <a:endParaRPr lang="en-US" dirty="0"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0407F68-79C4-47A6-8AF0-84841E4B9F92}" type="slidenum">
              <a:rPr lang="en-US">
                <a:latin typeface="Calibri" pitchFamily="34" charset="0"/>
              </a:rPr>
              <a:pPr eaLnBrk="1" hangingPunct="1"/>
              <a:t>4</a:t>
            </a:fld>
            <a:endParaRPr 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buFontTx/>
              <a:buChar char="•"/>
            </a:pPr>
            <a:r>
              <a:rPr lang="en-US" dirty="0" smtClean="0"/>
              <a:t>the study area that comprises of the highest densities of leatherback however turtles have been observed along the California coast (Benson et al. 2007) </a:t>
            </a:r>
          </a:p>
          <a:p>
            <a:pPr>
              <a:lnSpc>
                <a:spcPct val="90000"/>
              </a:lnSpc>
              <a:buFontTx/>
              <a:buChar char="•"/>
            </a:pPr>
            <a:r>
              <a:rPr lang="en-US" dirty="0" smtClean="0"/>
              <a:t>This area is subjected to extreme oceanographic variability due to upwelling events</a:t>
            </a:r>
          </a:p>
          <a:p>
            <a:pPr>
              <a:lnSpc>
                <a:spcPct val="90000"/>
              </a:lnSpc>
              <a:buFontTx/>
              <a:buChar char="•"/>
            </a:pPr>
            <a:r>
              <a:rPr lang="en-US" dirty="0" smtClean="0"/>
              <a:t>The aerial transect lines shown are lines over neritic habitat which is less then 100m in depth and where most jellies are located. </a:t>
            </a:r>
          </a:p>
          <a:p>
            <a:pPr>
              <a:lnSpc>
                <a:spcPct val="90000"/>
              </a:lnSpc>
              <a:buFontTx/>
              <a:buChar char="•"/>
            </a:pPr>
            <a:r>
              <a:rPr lang="en-US" dirty="0" smtClean="0"/>
              <a:t>These survey lines are used to assess the distribution and abundance of leatherback turtles</a:t>
            </a: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FE9F700-1328-4809-BFE1-1AEDD466CDA4}" type="slidenum">
              <a:rPr lang="en-US">
                <a:latin typeface="Calibri" pitchFamily="34" charset="0"/>
              </a:rPr>
              <a:pPr eaLnBrk="1" hangingPunct="1"/>
              <a:t>5</a:t>
            </a:fld>
            <a:endParaRPr 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buFontTx/>
              <a:buChar char="•"/>
            </a:pPr>
            <a:r>
              <a:rPr lang="en-US" dirty="0" smtClean="0"/>
              <a:t>the study area that comprises of the highest densities of leatherback however turtles have been observed along the California coast (Benson et al. 2007) </a:t>
            </a:r>
          </a:p>
          <a:p>
            <a:pPr>
              <a:lnSpc>
                <a:spcPct val="90000"/>
              </a:lnSpc>
              <a:buFontTx/>
              <a:buChar char="•"/>
            </a:pPr>
            <a:r>
              <a:rPr lang="en-US" dirty="0" smtClean="0"/>
              <a:t>This area is subjected to extreme oceanographic variability due to upwelling events</a:t>
            </a:r>
          </a:p>
          <a:p>
            <a:pPr>
              <a:lnSpc>
                <a:spcPct val="90000"/>
              </a:lnSpc>
              <a:buFontTx/>
              <a:buChar char="•"/>
            </a:pPr>
            <a:r>
              <a:rPr lang="en-US" dirty="0" smtClean="0"/>
              <a:t>The aerial transect lines shown are lines over neritic habitat which is less then 100m in depth and where most jellies are located. </a:t>
            </a:r>
          </a:p>
          <a:p>
            <a:pPr>
              <a:lnSpc>
                <a:spcPct val="90000"/>
              </a:lnSpc>
              <a:buFontTx/>
              <a:buChar char="•"/>
            </a:pPr>
            <a:r>
              <a:rPr lang="en-US" dirty="0" smtClean="0"/>
              <a:t>These survey lines are used to assess the distribution and abundance of leatherback turtles</a:t>
            </a: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FE9F700-1328-4809-BFE1-1AEDD466CDA4}" type="slidenum">
              <a:rPr lang="en-US">
                <a:latin typeface="Calibri" pitchFamily="34" charset="0"/>
              </a:rPr>
              <a:pPr eaLnBrk="1" hangingPunct="1"/>
              <a:t>6</a:t>
            </a:fld>
            <a:endParaRPr 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Our methods contained two parts.</a:t>
            </a:r>
          </a:p>
          <a:p>
            <a:r>
              <a:rPr lang="en-US" smtClean="0"/>
              <a:t> First aerial surveys were conducted to obtain photos of jelly aggregations </a:t>
            </a:r>
          </a:p>
          <a:p>
            <a:r>
              <a:rPr lang="en-US" smtClean="0"/>
              <a:t>Second 30 photos were processed for two common species of large meduse brown sea nettle and moon jellies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7C67FF3-87F7-41A1-837D-01ED380E8598}" type="slidenum">
              <a:rPr lang="en-US">
                <a:latin typeface="Calibri" pitchFamily="34" charset="0"/>
              </a:rPr>
              <a:pPr eaLnBrk="1" hangingPunct="1"/>
              <a:t>7</a:t>
            </a:fld>
            <a:endParaRPr 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buFontTx/>
              <a:buChar char="•"/>
            </a:pPr>
            <a:r>
              <a:rPr lang="en-US" smtClean="0"/>
              <a:t>Aerial line-transect surveys were conducted for three consecutive days in October 2010 to examine leatherback turtle distribution and abundance off central California </a:t>
            </a:r>
          </a:p>
          <a:p>
            <a:pPr marL="0" lvl="1" eaLnBrk="1" hangingPunct="1">
              <a:spcBef>
                <a:spcPct val="0"/>
              </a:spcBef>
              <a:buFontTx/>
              <a:buChar char="•"/>
            </a:pPr>
            <a:r>
              <a:rPr lang="en-US" smtClean="0"/>
              <a:t>All transects were conducted using three person observer team in a twin engine fix wing following methods described in Forney et al. 1991 and Benson et al. 2007. </a:t>
            </a:r>
          </a:p>
          <a:p>
            <a:pPr marL="0" lvl="1" eaLnBrk="1" hangingPunct="1">
              <a:spcBef>
                <a:spcPct val="0"/>
              </a:spcBef>
              <a:buFontTx/>
              <a:buChar char="•"/>
            </a:pPr>
            <a:endParaRPr lang="en-US" smtClean="0"/>
          </a:p>
          <a:p>
            <a:pPr eaLnBrk="1" hangingPunct="1">
              <a:spcBef>
                <a:spcPct val="0"/>
              </a:spcBef>
            </a:pPr>
            <a:endParaRPr lang="en-US"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3F7D71E-BC8C-4604-BEA4-CDB5764D160C}" type="slidenum">
              <a:rPr lang="en-US">
                <a:latin typeface="Calibri" pitchFamily="34" charset="0"/>
              </a:rPr>
              <a:pPr eaLnBrk="1" hangingPunct="1"/>
              <a:t>8</a:t>
            </a:fld>
            <a:endParaRPr 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lnSpc>
                <a:spcPct val="90000"/>
              </a:lnSpc>
              <a:buFontTx/>
              <a:buChar char="•"/>
            </a:pPr>
            <a:r>
              <a:rPr lang="en-US" smtClean="0"/>
              <a:t>Jelly densities within the strip-transect beneath the plane were continuously assessed by all three observers who came to a consensus and assigned a categorical index of relative density: no jellies, low (1-30), moderate (31-300), or high (&gt; 301)</a:t>
            </a:r>
          </a:p>
          <a:p>
            <a:pPr marL="0" lvl="1">
              <a:lnSpc>
                <a:spcPct val="90000"/>
              </a:lnSpc>
              <a:buFontTx/>
              <a:buChar char="•"/>
            </a:pPr>
            <a:r>
              <a:rPr lang="en-US" smtClean="0"/>
              <a:t>During Aerial transects a 10 megapixel digital still camera was custom mounted in the belly window to allow opportunistic photographs of jelly aggregations </a:t>
            </a:r>
          </a:p>
          <a:p>
            <a:pPr marL="0" lvl="1">
              <a:lnSpc>
                <a:spcPct val="90000"/>
              </a:lnSpc>
              <a:buFontTx/>
              <a:buChar char="•"/>
            </a:pPr>
            <a:r>
              <a:rPr lang="en-US" smtClean="0"/>
              <a:t>Camera was mounted face down in order to capture the transect line directly underneath the plane.</a:t>
            </a:r>
          </a:p>
          <a:p>
            <a:pPr marL="0" lvl="1">
              <a:lnSpc>
                <a:spcPct val="90000"/>
              </a:lnSpc>
              <a:buFontTx/>
              <a:buChar char="•"/>
            </a:pPr>
            <a:r>
              <a:rPr lang="en-US" smtClean="0"/>
              <a:t>The camera lens was set to 55mm capture what is seen by the human eye. </a:t>
            </a:r>
          </a:p>
          <a:p>
            <a:pPr marL="0" lvl="1">
              <a:lnSpc>
                <a:spcPct val="90000"/>
              </a:lnSpc>
              <a:buFontTx/>
              <a:buChar char="•"/>
            </a:pPr>
            <a:r>
              <a:rPr lang="en-US" smtClean="0"/>
              <a:t>The depth range for both the photos and the observer is from the sea surface to approximately 1 m depth depending on water clarity and glare. </a:t>
            </a:r>
          </a:p>
          <a:p>
            <a:pPr marL="0" lvl="1">
              <a:lnSpc>
                <a:spcPct val="90000"/>
              </a:lnSpc>
              <a:buFontTx/>
              <a:buChar char="•"/>
            </a:pPr>
            <a:endParaRPr lang="en-US" smtClean="0"/>
          </a:p>
          <a:p>
            <a:pPr marL="0" lvl="1">
              <a:lnSpc>
                <a:spcPct val="90000"/>
              </a:lnSpc>
            </a:pPr>
            <a:endParaRPr lang="en-US" smtClean="0"/>
          </a:p>
          <a:p>
            <a:pPr>
              <a:lnSpc>
                <a:spcPct val="90000"/>
              </a:lnSpc>
            </a:pPr>
            <a:endParaRPr lang="en-US"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9D58EE8-9943-42AF-B4FE-C64B4531045D}" type="slidenum">
              <a:rPr lang="en-US">
                <a:latin typeface="Calibri" pitchFamily="34" charset="0"/>
              </a:rPr>
              <a:pPr eaLnBrk="1" hangingPunct="1"/>
              <a:t>9</a:t>
            </a:fld>
            <a:endParaRPr 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336502F-B095-49A8-86CE-B577C8824E72}" type="datetimeFigureOut">
              <a:rPr lang="en-US"/>
              <a:pPr/>
              <a:t>5/16/2012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BA5D76A-F6EF-426A-BB21-203B53DD5261}" type="slidenum">
              <a:rPr lang="en-US"/>
              <a:pPr/>
              <a:t>‹#›</a:t>
            </a:fld>
            <a:endParaRPr lang="en-US"/>
          </a:p>
        </p:txBody>
      </p:sp>
    </p:spTree>
    <p:extLst>
      <p:ext uri="{BB962C8B-B14F-4D97-AF65-F5344CB8AC3E}">
        <p14:creationId xmlns:p14="http://schemas.microsoft.com/office/powerpoint/2010/main" val="229730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4665DCE-C064-4BD6-9D14-32F2FA18B564}" type="datetimeFigureOut">
              <a:rPr lang="en-US"/>
              <a:pPr/>
              <a:t>5/16/2012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475D4EF-71C5-4F59-B246-C39251661126}" type="slidenum">
              <a:rPr lang="en-US"/>
              <a:pPr/>
              <a:t>‹#›</a:t>
            </a:fld>
            <a:endParaRPr lang="en-US"/>
          </a:p>
        </p:txBody>
      </p:sp>
    </p:spTree>
    <p:extLst>
      <p:ext uri="{BB962C8B-B14F-4D97-AF65-F5344CB8AC3E}">
        <p14:creationId xmlns:p14="http://schemas.microsoft.com/office/powerpoint/2010/main" val="147573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0C38B0D-4F9A-4D3F-96EB-5C8554983AE5}" type="datetimeFigureOut">
              <a:rPr lang="en-US"/>
              <a:pPr/>
              <a:t>5/16/2012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F720EEC-93A0-451E-ACD5-6D0A31FCEA00}" type="slidenum">
              <a:rPr lang="en-US"/>
              <a:pPr/>
              <a:t>‹#›</a:t>
            </a:fld>
            <a:endParaRPr lang="en-US"/>
          </a:p>
        </p:txBody>
      </p:sp>
    </p:spTree>
    <p:extLst>
      <p:ext uri="{BB962C8B-B14F-4D97-AF65-F5344CB8AC3E}">
        <p14:creationId xmlns:p14="http://schemas.microsoft.com/office/powerpoint/2010/main" val="581397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80DE9775-8B31-4A0D-9556-0544153E1A5D}" type="datetimeFigureOut">
              <a:rPr lang="en-US"/>
              <a:pPr/>
              <a:t>5/16/2012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C7B1776-F369-44D7-B723-2FFC7121EA5D}" type="slidenum">
              <a:rPr lang="en-US"/>
              <a:pPr/>
              <a:t>‹#›</a:t>
            </a:fld>
            <a:endParaRPr lang="en-US"/>
          </a:p>
        </p:txBody>
      </p:sp>
    </p:spTree>
    <p:extLst>
      <p:ext uri="{BB962C8B-B14F-4D97-AF65-F5344CB8AC3E}">
        <p14:creationId xmlns:p14="http://schemas.microsoft.com/office/powerpoint/2010/main" val="51923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72A6BC2-1B13-40EE-B30E-EE7C7291D730}" type="datetimeFigureOut">
              <a:rPr lang="en-US"/>
              <a:pPr/>
              <a:t>5/16/2012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8A0634-1504-4082-882B-ADF7CD681CAC}" type="slidenum">
              <a:rPr lang="en-US"/>
              <a:pPr/>
              <a:t>‹#›</a:t>
            </a:fld>
            <a:endParaRPr lang="en-US"/>
          </a:p>
        </p:txBody>
      </p:sp>
    </p:spTree>
    <p:extLst>
      <p:ext uri="{BB962C8B-B14F-4D97-AF65-F5344CB8AC3E}">
        <p14:creationId xmlns:p14="http://schemas.microsoft.com/office/powerpoint/2010/main" val="330808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98B09FF9-7876-451B-BCAD-C8F2EC3CC817}" type="datetimeFigureOut">
              <a:rPr lang="en-US"/>
              <a:pPr/>
              <a:t>5/16/2012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9DC8BD7-F617-4C81-A85A-A60B560EB1DA}" type="slidenum">
              <a:rPr lang="en-US"/>
              <a:pPr/>
              <a:t>‹#›</a:t>
            </a:fld>
            <a:endParaRPr lang="en-US"/>
          </a:p>
        </p:txBody>
      </p:sp>
    </p:spTree>
    <p:extLst>
      <p:ext uri="{BB962C8B-B14F-4D97-AF65-F5344CB8AC3E}">
        <p14:creationId xmlns:p14="http://schemas.microsoft.com/office/powerpoint/2010/main" val="359744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99B6D901-D6A9-45F0-9ED5-224B65B0C2D5}" type="datetimeFigureOut">
              <a:rPr lang="en-US"/>
              <a:pPr/>
              <a:t>5/16/2012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0B25C6E2-9E49-45CF-B198-FA40AA148906}" type="slidenum">
              <a:rPr lang="en-US"/>
              <a:pPr/>
              <a:t>‹#›</a:t>
            </a:fld>
            <a:endParaRPr lang="en-US"/>
          </a:p>
        </p:txBody>
      </p:sp>
    </p:spTree>
    <p:extLst>
      <p:ext uri="{BB962C8B-B14F-4D97-AF65-F5344CB8AC3E}">
        <p14:creationId xmlns:p14="http://schemas.microsoft.com/office/powerpoint/2010/main" val="287433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C0DF6690-8356-4B8A-8488-593F836A16A6}" type="datetimeFigureOut">
              <a:rPr lang="en-US"/>
              <a:pPr/>
              <a:t>5/16/2012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498F06A4-D4A9-4C4B-9622-7CB948E1CC0E}" type="slidenum">
              <a:rPr lang="en-US"/>
              <a:pPr/>
              <a:t>‹#›</a:t>
            </a:fld>
            <a:endParaRPr lang="en-US"/>
          </a:p>
        </p:txBody>
      </p:sp>
    </p:spTree>
    <p:extLst>
      <p:ext uri="{BB962C8B-B14F-4D97-AF65-F5344CB8AC3E}">
        <p14:creationId xmlns:p14="http://schemas.microsoft.com/office/powerpoint/2010/main" val="373759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965847C-2540-4766-B303-A58810651C29}" type="datetimeFigureOut">
              <a:rPr lang="en-US"/>
              <a:pPr/>
              <a:t>5/16/2012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99C020B-8912-452A-8473-E8E558FF3BCC}" type="slidenum">
              <a:rPr lang="en-US"/>
              <a:pPr/>
              <a:t>‹#›</a:t>
            </a:fld>
            <a:endParaRPr lang="en-US"/>
          </a:p>
        </p:txBody>
      </p:sp>
    </p:spTree>
    <p:extLst>
      <p:ext uri="{BB962C8B-B14F-4D97-AF65-F5344CB8AC3E}">
        <p14:creationId xmlns:p14="http://schemas.microsoft.com/office/powerpoint/2010/main" val="1078146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D47274C-D18B-447F-8E98-5DA86FD32E65}" type="datetimeFigureOut">
              <a:rPr lang="en-US"/>
              <a:pPr/>
              <a:t>5/16/2012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BEFD954-FABD-403A-AD7F-94566BD5A93D}" type="slidenum">
              <a:rPr lang="en-US"/>
              <a:pPr/>
              <a:t>‹#›</a:t>
            </a:fld>
            <a:endParaRPr lang="en-US"/>
          </a:p>
        </p:txBody>
      </p:sp>
    </p:spTree>
    <p:extLst>
      <p:ext uri="{BB962C8B-B14F-4D97-AF65-F5344CB8AC3E}">
        <p14:creationId xmlns:p14="http://schemas.microsoft.com/office/powerpoint/2010/main" val="93701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CE3DA05-2A9F-482F-BA69-0CA2439CD58C}" type="datetimeFigureOut">
              <a:rPr lang="en-US"/>
              <a:pPr/>
              <a:t>5/16/2012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E7437F2C-AAB8-425C-A8A3-0F434DFC57BF}" type="slidenum">
              <a:rPr lang="en-US"/>
              <a:pPr/>
              <a:t>‹#›</a:t>
            </a:fld>
            <a:endParaRPr lang="en-US"/>
          </a:p>
        </p:txBody>
      </p:sp>
    </p:spTree>
    <p:extLst>
      <p:ext uri="{BB962C8B-B14F-4D97-AF65-F5344CB8AC3E}">
        <p14:creationId xmlns:p14="http://schemas.microsoft.com/office/powerpoint/2010/main" val="1324836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F64689AD-15A5-4CA1-B285-F868FE73E534}" type="datetimeFigureOut">
              <a:rPr lang="en-US"/>
              <a:pPr/>
              <a:t>5/16/2012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F08B0B09-6578-4352-AB3C-F131EAC7C1A0}"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animaldiversity.ummz.umich.edu/site/resources/Grzimek_inverts/Scyphozoa/Aurelia_aurita.jpg/medium.jpg"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 y="152400"/>
            <a:ext cx="8991600" cy="2228850"/>
          </a:xfrm>
        </p:spPr>
        <p:txBody>
          <a:bodyPr/>
          <a:lstStyle/>
          <a:p>
            <a:pPr eaLnBrk="1" hangingPunct="1"/>
            <a:r>
              <a:rPr lang="en-US" sz="2800" dirty="0" smtClean="0"/>
              <a:t>Mapping </a:t>
            </a:r>
            <a:r>
              <a:rPr lang="en-US" sz="2800" dirty="0"/>
              <a:t>the distribution of </a:t>
            </a:r>
            <a:r>
              <a:rPr lang="en-US" sz="2800" i="1" dirty="0" err="1"/>
              <a:t>Dermochelys</a:t>
            </a:r>
            <a:r>
              <a:rPr lang="en-US" sz="2800" i="1" dirty="0"/>
              <a:t> </a:t>
            </a:r>
            <a:r>
              <a:rPr lang="en-US" sz="2800" i="1" dirty="0" err="1"/>
              <a:t>coriacea</a:t>
            </a:r>
            <a:r>
              <a:rPr lang="en-US" sz="2800" i="1" dirty="0"/>
              <a:t> </a:t>
            </a:r>
            <a:r>
              <a:rPr lang="en-US" sz="2800" dirty="0"/>
              <a:t>by proxy: </a:t>
            </a:r>
            <a:r>
              <a:rPr lang="en-US" sz="2800" dirty="0" smtClean="0"/>
              <a:t>A </a:t>
            </a:r>
            <a:r>
              <a:rPr lang="en-US" sz="2800" dirty="0"/>
              <a:t>method to quantify surface aggregations </a:t>
            </a:r>
            <a:r>
              <a:rPr lang="en-US" sz="2800" dirty="0" smtClean="0"/>
              <a:t>of</a:t>
            </a:r>
            <a:br>
              <a:rPr lang="en-US" sz="2800" dirty="0" smtClean="0"/>
            </a:br>
            <a:r>
              <a:rPr lang="en-US" sz="2800" dirty="0" smtClean="0"/>
              <a:t> </a:t>
            </a:r>
            <a:r>
              <a:rPr lang="en-US" sz="2800" i="1" dirty="0" err="1"/>
              <a:t>Chrysaora</a:t>
            </a:r>
            <a:r>
              <a:rPr lang="en-US" sz="2800" i="1" dirty="0"/>
              <a:t> </a:t>
            </a:r>
            <a:r>
              <a:rPr lang="en-US" sz="2800" i="1" dirty="0" err="1"/>
              <a:t>fuscescens</a:t>
            </a:r>
            <a:r>
              <a:rPr lang="en-US" sz="2800" dirty="0"/>
              <a:t> and</a:t>
            </a:r>
            <a:r>
              <a:rPr lang="en-US" sz="2800" i="1" dirty="0"/>
              <a:t> Aurelia </a:t>
            </a:r>
            <a:r>
              <a:rPr lang="en-US" sz="2800" i="1" dirty="0" smtClean="0"/>
              <a:t>Spp.</a:t>
            </a:r>
          </a:p>
        </p:txBody>
      </p:sp>
      <p:sp>
        <p:nvSpPr>
          <p:cNvPr id="2051" name="Subtitle 2"/>
          <p:cNvSpPr>
            <a:spLocks noGrp="1"/>
          </p:cNvSpPr>
          <p:nvPr>
            <p:ph type="subTitle" idx="1"/>
          </p:nvPr>
        </p:nvSpPr>
        <p:spPr>
          <a:xfrm>
            <a:off x="6705600" y="5410200"/>
            <a:ext cx="2438400" cy="1371600"/>
          </a:xfrm>
        </p:spPr>
        <p:txBody>
          <a:bodyPr/>
          <a:lstStyle/>
          <a:p>
            <a:pPr eaLnBrk="1" hangingPunct="1"/>
            <a:r>
              <a:rPr lang="en-US" sz="2600" smtClean="0">
                <a:solidFill>
                  <a:srgbClr val="898989"/>
                </a:solidFill>
              </a:rPr>
              <a:t>Erin E. Frolli</a:t>
            </a:r>
          </a:p>
          <a:p>
            <a:pPr eaLnBrk="1" hangingPunct="1"/>
            <a:r>
              <a:rPr lang="en-US" sz="2600" smtClean="0">
                <a:solidFill>
                  <a:srgbClr val="898989"/>
                </a:solidFill>
              </a:rPr>
              <a:t> Lisa A. Webb Scott R. Benson</a:t>
            </a:r>
          </a:p>
          <a:p>
            <a:pPr eaLnBrk="1" hangingPunct="1"/>
            <a:endParaRPr lang="en-US" sz="2600" smtClean="0">
              <a:solidFill>
                <a:srgbClr val="898989"/>
              </a:solidFill>
            </a:endParaRPr>
          </a:p>
        </p:txBody>
      </p:sp>
      <p:pic>
        <p:nvPicPr>
          <p:cNvPr id="2053" name="Picture 84" descr="Copyright-Bill Wats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2461001"/>
            <a:ext cx="3962399" cy="2973012"/>
          </a:xfrm>
          <a:prstGeom prst="rect">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2054" name="TextBox 3"/>
          <p:cNvSpPr txBox="1">
            <a:spLocks noChangeArrowheads="1"/>
          </p:cNvSpPr>
          <p:nvPr/>
        </p:nvSpPr>
        <p:spPr bwMode="auto">
          <a:xfrm>
            <a:off x="2667000" y="5224463"/>
            <a:ext cx="1600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b="1"/>
              <a:t>Photo : Bill Watson </a:t>
            </a:r>
          </a:p>
        </p:txBody>
      </p:sp>
      <p:grpSp>
        <p:nvGrpSpPr>
          <p:cNvPr id="4" name="Group 3"/>
          <p:cNvGrpSpPr/>
          <p:nvPr/>
        </p:nvGrpSpPr>
        <p:grpSpPr>
          <a:xfrm>
            <a:off x="0" y="5562600"/>
            <a:ext cx="5943600" cy="1295400"/>
            <a:chOff x="0" y="5562600"/>
            <a:chExt cx="5943600" cy="1295400"/>
          </a:xfrm>
        </p:grpSpPr>
        <p:pic>
          <p:nvPicPr>
            <p:cNvPr id="2052" name="Picture 6"/>
            <p:cNvPicPr>
              <a:picLocks noChangeAspect="1" noChangeArrowheads="1"/>
            </p:cNvPicPr>
            <p:nvPr/>
          </p:nvPicPr>
          <p:blipFill>
            <a:blip r:embed="rId4">
              <a:extLst>
                <a:ext uri="{28A0092B-C50C-407E-A947-70E740481C1C}">
                  <a14:useLocalDpi xmlns:a14="http://schemas.microsoft.com/office/drawing/2010/main" val="0"/>
                </a:ext>
              </a:extLst>
            </a:blip>
            <a:srcRect l="2029" t="24561" r="4568" b="17545"/>
            <a:stretch>
              <a:fillRect/>
            </a:stretch>
          </p:blipFill>
          <p:spPr bwMode="auto">
            <a:xfrm>
              <a:off x="0" y="5792788"/>
              <a:ext cx="59436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95400" y="5562600"/>
              <a:ext cx="32766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530" y="5957938"/>
              <a:ext cx="3136070" cy="823862"/>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grpSp>
        <p:nvGrpSpPr>
          <p:cNvPr id="10243" name="Group 22"/>
          <p:cNvGrpSpPr>
            <a:grpSpLocks/>
          </p:cNvGrpSpPr>
          <p:nvPr/>
        </p:nvGrpSpPr>
        <p:grpSpPr bwMode="auto">
          <a:xfrm>
            <a:off x="228600" y="2133600"/>
            <a:ext cx="8763000" cy="3694113"/>
            <a:chOff x="228600" y="2209800"/>
            <a:chExt cx="8763000" cy="3694226"/>
          </a:xfrm>
        </p:grpSpPr>
        <p:grpSp>
          <p:nvGrpSpPr>
            <p:cNvPr id="10245" name="Group 16"/>
            <p:cNvGrpSpPr>
              <a:grpSpLocks/>
            </p:cNvGrpSpPr>
            <p:nvPr/>
          </p:nvGrpSpPr>
          <p:grpSpPr bwMode="auto">
            <a:xfrm>
              <a:off x="228600" y="2209800"/>
              <a:ext cx="8763000" cy="2819400"/>
              <a:chOff x="228600" y="2286000"/>
              <a:chExt cx="8763000" cy="2819400"/>
            </a:xfrm>
          </p:grpSpPr>
          <p:sp>
            <p:nvSpPr>
              <p:cNvPr id="16" name="Rectangle 15"/>
              <p:cNvSpPr/>
              <p:nvPr/>
            </p:nvSpPr>
            <p:spPr>
              <a:xfrm>
                <a:off x="228600" y="2286000"/>
                <a:ext cx="8763000" cy="2819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D7E3BC"/>
                  </a:solidFill>
                  <a:cs typeface="Arial" charset="0"/>
                </a:endParaRPr>
              </a:p>
            </p:txBody>
          </p:sp>
          <p:grpSp>
            <p:nvGrpSpPr>
              <p:cNvPr id="10251" name="Group 14"/>
              <p:cNvGrpSpPr>
                <a:grpSpLocks/>
              </p:cNvGrpSpPr>
              <p:nvPr/>
            </p:nvGrpSpPr>
            <p:grpSpPr bwMode="auto">
              <a:xfrm>
                <a:off x="381000" y="2438400"/>
                <a:ext cx="8534400" cy="2514600"/>
                <a:chOff x="381000" y="2438400"/>
                <a:chExt cx="8534400" cy="2514600"/>
              </a:xfrm>
            </p:grpSpPr>
            <p:pic>
              <p:nvPicPr>
                <p:cNvPr id="10252" name="Picture 11" descr="IMG_0086.JPG"/>
                <p:cNvPicPr>
                  <a:picLocks noChangeAspect="1"/>
                </p:cNvPicPr>
                <p:nvPr/>
              </p:nvPicPr>
              <p:blipFill>
                <a:blip r:embed="rId3">
                  <a:lum contrast="40000"/>
                  <a:extLst>
                    <a:ext uri="{28A0092B-C50C-407E-A947-70E740481C1C}">
                      <a14:useLocalDpi xmlns:a14="http://schemas.microsoft.com/office/drawing/2010/main" val="0"/>
                    </a:ext>
                  </a:extLst>
                </a:blip>
                <a:srcRect l="35715" t="38393" r="38397" b="24992"/>
                <a:stretch>
                  <a:fillRect/>
                </a:stretch>
              </p:blipFill>
              <p:spPr bwMode="auto">
                <a:xfrm>
                  <a:off x="381000" y="2438400"/>
                  <a:ext cx="2667000" cy="25146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10253" name="Picture 12" descr="IMG_0123.JPG"/>
                <p:cNvPicPr>
                  <a:picLocks noChangeAspect="1"/>
                </p:cNvPicPr>
                <p:nvPr/>
              </p:nvPicPr>
              <p:blipFill>
                <a:blip r:embed="rId4">
                  <a:lum contrast="40000"/>
                  <a:extLst>
                    <a:ext uri="{28A0092B-C50C-407E-A947-70E740481C1C}">
                      <a14:useLocalDpi xmlns:a14="http://schemas.microsoft.com/office/drawing/2010/main" val="0"/>
                    </a:ext>
                  </a:extLst>
                </a:blip>
                <a:srcRect l="23611" t="62502" r="56253" b="9021"/>
                <a:stretch>
                  <a:fillRect/>
                </a:stretch>
              </p:blipFill>
              <p:spPr bwMode="auto">
                <a:xfrm>
                  <a:off x="6248400" y="2438400"/>
                  <a:ext cx="2667000" cy="25146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10254" name="Picture 13" descr="IMG_0060.JPG"/>
                <p:cNvPicPr>
                  <a:picLocks noChangeAspect="1"/>
                </p:cNvPicPr>
                <p:nvPr/>
              </p:nvPicPr>
              <p:blipFill>
                <a:blip r:embed="rId5">
                  <a:lum contrast="40000"/>
                  <a:extLst>
                    <a:ext uri="{28A0092B-C50C-407E-A947-70E740481C1C}">
                      <a14:useLocalDpi xmlns:a14="http://schemas.microsoft.com/office/drawing/2010/main" val="0"/>
                    </a:ext>
                  </a:extLst>
                </a:blip>
                <a:srcRect l="54167" t="60834" r="29167" b="16251"/>
                <a:stretch>
                  <a:fillRect/>
                </a:stretch>
              </p:blipFill>
              <p:spPr bwMode="auto">
                <a:xfrm>
                  <a:off x="3276600" y="2438400"/>
                  <a:ext cx="2743200" cy="25146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grpSp>
          <p:nvGrpSpPr>
            <p:cNvPr id="10246" name="Group 21"/>
            <p:cNvGrpSpPr>
              <a:grpSpLocks/>
            </p:cNvGrpSpPr>
            <p:nvPr/>
          </p:nvGrpSpPr>
          <p:grpSpPr bwMode="auto">
            <a:xfrm>
              <a:off x="1295400" y="5257800"/>
              <a:ext cx="6858000" cy="646226"/>
              <a:chOff x="1295400" y="5257800"/>
              <a:chExt cx="6858000" cy="646226"/>
            </a:xfrm>
          </p:grpSpPr>
          <p:sp>
            <p:nvSpPr>
              <p:cNvPr id="10247" name="TextBox 18"/>
              <p:cNvSpPr txBox="1">
                <a:spLocks noChangeArrowheads="1"/>
              </p:cNvSpPr>
              <p:nvPr/>
            </p:nvSpPr>
            <p:spPr bwMode="auto">
              <a:xfrm>
                <a:off x="1295400" y="5257800"/>
                <a:ext cx="838200" cy="64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Low</a:t>
                </a:r>
              </a:p>
              <a:p>
                <a:pPr algn="ctr" eaLnBrk="1" hangingPunct="1"/>
                <a:r>
                  <a:rPr lang="en-US"/>
                  <a:t>(1-30)</a:t>
                </a:r>
              </a:p>
            </p:txBody>
          </p:sp>
          <p:sp>
            <p:nvSpPr>
              <p:cNvPr id="10248" name="TextBox 19"/>
              <p:cNvSpPr txBox="1">
                <a:spLocks noChangeArrowheads="1"/>
              </p:cNvSpPr>
              <p:nvPr/>
            </p:nvSpPr>
            <p:spPr bwMode="auto">
              <a:xfrm>
                <a:off x="4114800" y="5257800"/>
                <a:ext cx="1219200" cy="64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Moderate</a:t>
                </a:r>
              </a:p>
              <a:p>
                <a:pPr algn="ctr" eaLnBrk="1" hangingPunct="1"/>
                <a:r>
                  <a:rPr lang="en-US"/>
                  <a:t>(31-300)</a:t>
                </a:r>
              </a:p>
            </p:txBody>
          </p:sp>
          <p:sp>
            <p:nvSpPr>
              <p:cNvPr id="10249" name="TextBox 20"/>
              <p:cNvSpPr txBox="1">
                <a:spLocks noChangeArrowheads="1"/>
              </p:cNvSpPr>
              <p:nvPr/>
            </p:nvSpPr>
            <p:spPr bwMode="auto">
              <a:xfrm>
                <a:off x="7239000" y="5257800"/>
                <a:ext cx="914400" cy="64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High</a:t>
                </a:r>
              </a:p>
              <a:p>
                <a:pPr algn="ctr" eaLnBrk="1" hangingPunct="1"/>
                <a:r>
                  <a:rPr lang="en-US" dirty="0"/>
                  <a:t>(&gt;</a:t>
                </a:r>
                <a:r>
                  <a:rPr lang="en-US" dirty="0" smtClean="0"/>
                  <a:t>301)</a:t>
                </a:r>
                <a:endParaRPr lang="en-US" dirty="0"/>
              </a:p>
            </p:txBody>
          </p:sp>
        </p:grpSp>
      </p:grpSp>
      <p:sp>
        <p:nvSpPr>
          <p:cNvPr id="10244" name="Title 1"/>
          <p:cNvSpPr>
            <a:spLocks noGrp="1"/>
          </p:cNvSpPr>
          <p:nvPr>
            <p:ph type="title"/>
          </p:nvPr>
        </p:nvSpPr>
        <p:spPr>
          <a:xfrm>
            <a:off x="457200" y="838200"/>
            <a:ext cx="8229600" cy="1143000"/>
          </a:xfrm>
        </p:spPr>
        <p:txBody>
          <a:bodyPr/>
          <a:lstStyle/>
          <a:p>
            <a:pPr eaLnBrk="1" hangingPunct="1"/>
            <a:r>
              <a:rPr lang="en-US" smtClean="0"/>
              <a:t>Photograph Categorization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8" name="Group 121"/>
          <p:cNvGrpSpPr>
            <a:grpSpLocks/>
          </p:cNvGrpSpPr>
          <p:nvPr/>
        </p:nvGrpSpPr>
        <p:grpSpPr bwMode="auto">
          <a:xfrm>
            <a:off x="1675380" y="849313"/>
            <a:ext cx="6097326" cy="5733504"/>
            <a:chOff x="8592" y="6520"/>
            <a:chExt cx="7580" cy="7847"/>
          </a:xfrm>
        </p:grpSpPr>
        <p:pic>
          <p:nvPicPr>
            <p:cNvPr id="11272" name="Picture 61" descr="Org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 y="7131"/>
              <a:ext cx="7580" cy="7236"/>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1273" name="Text Box 80"/>
            <p:cNvSpPr txBox="1">
              <a:spLocks noChangeArrowheads="1"/>
            </p:cNvSpPr>
            <p:nvPr/>
          </p:nvSpPr>
          <p:spPr bwMode="auto">
            <a:xfrm>
              <a:off x="10488" y="6520"/>
              <a:ext cx="395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400" b="1" dirty="0">
                  <a:latin typeface="Calibri" pitchFamily="34" charset="0"/>
                </a:rPr>
                <a:t>Original Photograph</a:t>
              </a:r>
            </a:p>
          </p:txBody>
        </p:sp>
      </p:grpSp>
      <p:sp>
        <p:nvSpPr>
          <p:cNvPr id="23"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Tree>
    <p:extLst>
      <p:ext uri="{BB962C8B-B14F-4D97-AF65-F5344CB8AC3E}">
        <p14:creationId xmlns:p14="http://schemas.microsoft.com/office/powerpoint/2010/main" val="1325085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121"/>
          <p:cNvGrpSpPr>
            <a:grpSpLocks/>
          </p:cNvGrpSpPr>
          <p:nvPr/>
        </p:nvGrpSpPr>
        <p:grpSpPr bwMode="auto">
          <a:xfrm>
            <a:off x="3228975" y="849313"/>
            <a:ext cx="2427288" cy="3392487"/>
            <a:chOff x="10524" y="6520"/>
            <a:chExt cx="3017" cy="4643"/>
          </a:xfrm>
        </p:grpSpPr>
        <p:pic>
          <p:nvPicPr>
            <p:cNvPr id="12293" name="Picture 61" descr="Org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7" y="7254"/>
              <a:ext cx="2763" cy="2906"/>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2294" name="Text Box 80"/>
            <p:cNvSpPr txBox="1">
              <a:spLocks noChangeArrowheads="1"/>
            </p:cNvSpPr>
            <p:nvPr/>
          </p:nvSpPr>
          <p:spPr bwMode="auto">
            <a:xfrm>
              <a:off x="10611" y="6520"/>
              <a:ext cx="2930"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b="1">
                  <a:latin typeface="Calibri" pitchFamily="34" charset="0"/>
                </a:rPr>
                <a:t>Original Photograph</a:t>
              </a:r>
            </a:p>
          </p:txBody>
        </p:sp>
        <p:sp>
          <p:nvSpPr>
            <p:cNvPr id="12295" name="Line 83"/>
            <p:cNvSpPr>
              <a:spLocks noChangeShapeType="1"/>
            </p:cNvSpPr>
            <p:nvPr/>
          </p:nvSpPr>
          <p:spPr bwMode="auto">
            <a:xfrm flipH="1">
              <a:off x="10524" y="10160"/>
              <a:ext cx="288" cy="10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2292" name="Text Box 82"/>
          <p:cNvSpPr txBox="1">
            <a:spLocks noChangeArrowheads="1"/>
          </p:cNvSpPr>
          <p:nvPr/>
        </p:nvSpPr>
        <p:spPr bwMode="auto">
          <a:xfrm>
            <a:off x="1752600" y="4257675"/>
            <a:ext cx="20113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a:latin typeface="Calibri" pitchFamily="34" charset="0"/>
              </a:rPr>
              <a:t>Manual Count: Processed with ArcGIS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5" name="Group 119"/>
          <p:cNvGrpSpPr>
            <a:grpSpLocks/>
          </p:cNvGrpSpPr>
          <p:nvPr/>
        </p:nvGrpSpPr>
        <p:grpSpPr bwMode="auto">
          <a:xfrm>
            <a:off x="1702367" y="769261"/>
            <a:ext cx="6084784" cy="5855542"/>
            <a:chOff x="7878" y="10354"/>
            <a:chExt cx="8274" cy="9649"/>
          </a:xfrm>
        </p:grpSpPr>
        <p:pic>
          <p:nvPicPr>
            <p:cNvPr id="12296" name="Picture 60" descr="ArcGIS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8" y="11723"/>
              <a:ext cx="8274" cy="828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2297" name="Text Box 82"/>
            <p:cNvSpPr txBox="1">
              <a:spLocks noChangeArrowheads="1"/>
            </p:cNvSpPr>
            <p:nvPr/>
          </p:nvSpPr>
          <p:spPr bwMode="auto">
            <a:xfrm>
              <a:off x="9915" y="10354"/>
              <a:ext cx="4112" cy="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400" b="1" dirty="0" smtClean="0">
                  <a:latin typeface="Calibri" pitchFamily="34" charset="0"/>
                </a:rPr>
                <a:t>Manual Count: </a:t>
              </a:r>
              <a:r>
                <a:rPr lang="en-US" sz="2400" b="1" dirty="0">
                  <a:latin typeface="Calibri" pitchFamily="34" charset="0"/>
                </a:rPr>
                <a:t>Processed with ArcGIS</a:t>
              </a:r>
            </a:p>
          </p:txBody>
        </p:sp>
      </p:grpSp>
      <p:sp>
        <p:nvSpPr>
          <p:cNvPr id="12291" name="Title 3"/>
          <p:cNvSpPr txBox="1">
            <a:spLocks/>
          </p:cNvSpPr>
          <p:nvPr/>
        </p:nvSpPr>
        <p:spPr bwMode="auto">
          <a:xfrm>
            <a:off x="457200" y="273050"/>
            <a:ext cx="4724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latin typeface="Calibri" pitchFamily="34" charset="0"/>
              </a:rPr>
              <a:t>Methods: </a:t>
            </a:r>
            <a:r>
              <a:rPr lang="en-US" sz="2000"/>
              <a:t>Data Processing</a:t>
            </a:r>
            <a:endParaRPr lang="en-US" sz="2000">
              <a:latin typeface="Calibri" pitchFamily="34" charset="0"/>
            </a:endParaRPr>
          </a:p>
        </p:txBody>
      </p:sp>
    </p:spTree>
    <p:extLst>
      <p:ext uri="{BB962C8B-B14F-4D97-AF65-F5344CB8AC3E}">
        <p14:creationId xmlns:p14="http://schemas.microsoft.com/office/powerpoint/2010/main" val="345511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138"/>
          <p:cNvGrpSpPr>
            <a:grpSpLocks/>
          </p:cNvGrpSpPr>
          <p:nvPr/>
        </p:nvGrpSpPr>
        <p:grpSpPr bwMode="auto">
          <a:xfrm>
            <a:off x="3190875" y="960438"/>
            <a:ext cx="3584575" cy="3708400"/>
            <a:chOff x="10524" y="6196"/>
            <a:chExt cx="4874" cy="6111"/>
          </a:xfrm>
        </p:grpSpPr>
        <p:grpSp>
          <p:nvGrpSpPr>
            <p:cNvPr id="14342" name="Group 121"/>
            <p:cNvGrpSpPr>
              <a:grpSpLocks/>
            </p:cNvGrpSpPr>
            <p:nvPr/>
          </p:nvGrpSpPr>
          <p:grpSpPr bwMode="auto">
            <a:xfrm>
              <a:off x="10524" y="6196"/>
              <a:ext cx="3120" cy="4643"/>
              <a:chOff x="10524" y="6520"/>
              <a:chExt cx="3120" cy="4643"/>
            </a:xfrm>
          </p:grpSpPr>
          <p:pic>
            <p:nvPicPr>
              <p:cNvPr id="14344" name="Picture 61" descr="Org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7" y="7254"/>
                <a:ext cx="2763" cy="2906"/>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4345" name="Text Box 80"/>
              <p:cNvSpPr txBox="1">
                <a:spLocks noChangeArrowheads="1"/>
              </p:cNvSpPr>
              <p:nvPr/>
            </p:nvSpPr>
            <p:spPr bwMode="auto">
              <a:xfrm>
                <a:off x="10611" y="6520"/>
                <a:ext cx="2930"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b="1">
                    <a:latin typeface="Calibri" pitchFamily="34" charset="0"/>
                  </a:rPr>
                  <a:t>Original Photograph</a:t>
                </a:r>
              </a:p>
            </p:txBody>
          </p:sp>
          <p:sp>
            <p:nvSpPr>
              <p:cNvPr id="14346" name="Line 83"/>
              <p:cNvSpPr>
                <a:spLocks noChangeShapeType="1"/>
              </p:cNvSpPr>
              <p:nvPr/>
            </p:nvSpPr>
            <p:spPr bwMode="auto">
              <a:xfrm flipH="1">
                <a:off x="10524" y="10160"/>
                <a:ext cx="288" cy="10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7" name="Line 84"/>
              <p:cNvSpPr>
                <a:spLocks noChangeShapeType="1"/>
              </p:cNvSpPr>
              <p:nvPr/>
            </p:nvSpPr>
            <p:spPr bwMode="auto">
              <a:xfrm>
                <a:off x="13308" y="10160"/>
                <a:ext cx="336" cy="10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343" name="Text Box 81"/>
            <p:cNvSpPr txBox="1">
              <a:spLocks noChangeArrowheads="1"/>
            </p:cNvSpPr>
            <p:nvPr/>
          </p:nvSpPr>
          <p:spPr bwMode="auto">
            <a:xfrm>
              <a:off x="12614" y="10785"/>
              <a:ext cx="2784" cy="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a:latin typeface="Calibri" pitchFamily="34" charset="0"/>
                </a:rPr>
                <a:t>Automated Count: Processed with MatLab</a:t>
              </a:r>
            </a:p>
          </p:txBody>
        </p:sp>
      </p:grpSp>
      <p:sp>
        <p:nvSpPr>
          <p:cNvPr id="14339" name="Title 3"/>
          <p:cNvSpPr txBox="1">
            <a:spLocks/>
          </p:cNvSpPr>
          <p:nvPr/>
        </p:nvSpPr>
        <p:spPr bwMode="auto">
          <a:xfrm>
            <a:off x="457200" y="273050"/>
            <a:ext cx="4724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latin typeface="Calibri" pitchFamily="34" charset="0"/>
              </a:rPr>
              <a:t>Methods: </a:t>
            </a:r>
            <a:r>
              <a:rPr lang="en-US" sz="2000"/>
              <a:t>Data Processing</a:t>
            </a:r>
            <a:endParaRPr lang="en-US" sz="2000">
              <a:latin typeface="Calibri" pitchFamily="34" charset="0"/>
            </a:endParaRPr>
          </a:p>
        </p:txBody>
      </p:sp>
      <p:pic>
        <p:nvPicPr>
          <p:cNvPr id="14340" name="Picture 60" descr="ArcGIS_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724400"/>
            <a:ext cx="2030413" cy="16748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4341" name="Text Box 82"/>
          <p:cNvSpPr txBox="1">
            <a:spLocks noChangeArrowheads="1"/>
          </p:cNvSpPr>
          <p:nvPr/>
        </p:nvSpPr>
        <p:spPr bwMode="auto">
          <a:xfrm>
            <a:off x="1752600" y="3736975"/>
            <a:ext cx="20113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a:latin typeface="Calibri" pitchFamily="34" charset="0"/>
              </a:rPr>
              <a:t>Manual Count: Processed with ArcGIS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3315"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grpSp>
        <p:nvGrpSpPr>
          <p:cNvPr id="42" name="Group 2"/>
          <p:cNvGrpSpPr>
            <a:grpSpLocks/>
          </p:cNvGrpSpPr>
          <p:nvPr/>
        </p:nvGrpSpPr>
        <p:grpSpPr bwMode="auto">
          <a:xfrm>
            <a:off x="617158" y="2362200"/>
            <a:ext cx="7764842" cy="3962400"/>
            <a:chOff x="2805" y="9141"/>
            <a:chExt cx="8465" cy="3681"/>
          </a:xfrm>
        </p:grpSpPr>
        <p:pic>
          <p:nvPicPr>
            <p:cNvPr id="43" name="Picture 1"/>
            <p:cNvPicPr>
              <a:picLocks noChangeAspect="1" noChangeArrowheads="1"/>
            </p:cNvPicPr>
            <p:nvPr/>
          </p:nvPicPr>
          <p:blipFill>
            <a:blip r:embed="rId3">
              <a:extLst>
                <a:ext uri="{28A0092B-C50C-407E-A947-70E740481C1C}">
                  <a14:useLocalDpi xmlns:a14="http://schemas.microsoft.com/office/drawing/2010/main" val="0"/>
                </a:ext>
              </a:extLst>
            </a:blip>
            <a:srcRect l="36739" t="24077" r="22752" b="31516"/>
            <a:stretch>
              <a:fillRect/>
            </a:stretch>
          </p:blipFill>
          <p:spPr bwMode="auto">
            <a:xfrm>
              <a:off x="8203" y="9154"/>
              <a:ext cx="3067" cy="269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61" descr="Description: Org_2.jpg"/>
            <p:cNvPicPr>
              <a:picLocks noChangeAspect="1" noChangeArrowheads="1"/>
            </p:cNvPicPr>
            <p:nvPr/>
          </p:nvPicPr>
          <p:blipFill>
            <a:blip r:embed="rId4">
              <a:extLst>
                <a:ext uri="{28A0092B-C50C-407E-A947-70E740481C1C}">
                  <a14:useLocalDpi xmlns:a14="http://schemas.microsoft.com/office/drawing/2010/main" val="0"/>
                </a:ext>
              </a:extLst>
            </a:blip>
            <a:srcRect t="22923"/>
            <a:stretch>
              <a:fillRect/>
            </a:stretch>
          </p:blipFill>
          <p:spPr bwMode="auto">
            <a:xfrm>
              <a:off x="2805" y="9379"/>
              <a:ext cx="4483" cy="3443"/>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 name="Rectangle 5"/>
            <p:cNvSpPr>
              <a:spLocks noChangeArrowheads="1"/>
            </p:cNvSpPr>
            <p:nvPr/>
          </p:nvSpPr>
          <p:spPr bwMode="auto">
            <a:xfrm>
              <a:off x="5145" y="12324"/>
              <a:ext cx="151" cy="162"/>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6" name="AutoShape 6"/>
            <p:cNvCxnSpPr>
              <a:cxnSpLocks noChangeShapeType="1"/>
            </p:cNvCxnSpPr>
            <p:nvPr/>
          </p:nvCxnSpPr>
          <p:spPr bwMode="auto">
            <a:xfrm flipV="1">
              <a:off x="5145" y="9141"/>
              <a:ext cx="3019" cy="3183"/>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47" name="AutoShape 7"/>
            <p:cNvCxnSpPr>
              <a:cxnSpLocks noChangeShapeType="1"/>
            </p:cNvCxnSpPr>
            <p:nvPr/>
          </p:nvCxnSpPr>
          <p:spPr bwMode="auto">
            <a:xfrm flipV="1">
              <a:off x="5296" y="11846"/>
              <a:ext cx="5974" cy="640"/>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360245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3315"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grpSp>
        <p:nvGrpSpPr>
          <p:cNvPr id="13316" name="Group 85"/>
          <p:cNvGrpSpPr>
            <a:grpSpLocks/>
          </p:cNvGrpSpPr>
          <p:nvPr/>
        </p:nvGrpSpPr>
        <p:grpSpPr bwMode="auto">
          <a:xfrm>
            <a:off x="5537119" y="2846508"/>
            <a:ext cx="3105906" cy="2692968"/>
            <a:chOff x="533400" y="2286000"/>
            <a:chExt cx="1371600" cy="1143000"/>
          </a:xfrm>
        </p:grpSpPr>
        <p:grpSp>
          <p:nvGrpSpPr>
            <p:cNvPr id="13318" name="Group 72"/>
            <p:cNvGrpSpPr>
              <a:grpSpLocks/>
            </p:cNvGrpSpPr>
            <p:nvPr/>
          </p:nvGrpSpPr>
          <p:grpSpPr bwMode="auto">
            <a:xfrm>
              <a:off x="533400" y="2286000"/>
              <a:ext cx="1143000" cy="1143000"/>
              <a:chOff x="533400" y="2286000"/>
              <a:chExt cx="1143000" cy="1143000"/>
            </a:xfrm>
          </p:grpSpPr>
          <p:grpSp>
            <p:nvGrpSpPr>
              <p:cNvPr id="13325" name="Group 45"/>
              <p:cNvGrpSpPr>
                <a:grpSpLocks/>
              </p:cNvGrpSpPr>
              <p:nvPr/>
            </p:nvGrpSpPr>
            <p:grpSpPr bwMode="auto">
              <a:xfrm>
                <a:off x="533400" y="2286000"/>
                <a:ext cx="914400" cy="228600"/>
                <a:chOff x="533400" y="2286000"/>
                <a:chExt cx="914400" cy="228600"/>
              </a:xfrm>
            </p:grpSpPr>
            <p:sp>
              <p:nvSpPr>
                <p:cNvPr id="30" name="Rectangle 29"/>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31" name="Rectangle 30"/>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32" name="Rectangle 3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33" name="Rectangle 3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6" name="Group 46"/>
              <p:cNvGrpSpPr>
                <a:grpSpLocks/>
              </p:cNvGrpSpPr>
              <p:nvPr/>
            </p:nvGrpSpPr>
            <p:grpSpPr bwMode="auto">
              <a:xfrm>
                <a:off x="533400" y="2514600"/>
                <a:ext cx="914400" cy="228600"/>
                <a:chOff x="533400" y="2286000"/>
                <a:chExt cx="914400" cy="228600"/>
              </a:xfrm>
            </p:grpSpPr>
            <p:sp>
              <p:nvSpPr>
                <p:cNvPr id="48" name="Rectangle 4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49" name="Rectangle 4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1" name="Rectangle 5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7" name="Group 51"/>
              <p:cNvGrpSpPr>
                <a:grpSpLocks/>
              </p:cNvGrpSpPr>
              <p:nvPr/>
            </p:nvGrpSpPr>
            <p:grpSpPr bwMode="auto">
              <a:xfrm>
                <a:off x="533400" y="2743200"/>
                <a:ext cx="914400" cy="228600"/>
                <a:chOff x="533400" y="2286000"/>
                <a:chExt cx="914400" cy="228600"/>
              </a:xfrm>
            </p:grpSpPr>
            <p:sp>
              <p:nvSpPr>
                <p:cNvPr id="53" name="Rectangle 52"/>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4" name="Rectangle 53"/>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5" name="Rectangle 54"/>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6" name="Rectangle 5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8" name="Group 56"/>
              <p:cNvGrpSpPr>
                <a:grpSpLocks/>
              </p:cNvGrpSpPr>
              <p:nvPr/>
            </p:nvGrpSpPr>
            <p:grpSpPr bwMode="auto">
              <a:xfrm>
                <a:off x="533400" y="2971800"/>
                <a:ext cx="914400" cy="228600"/>
                <a:chOff x="533400" y="2286000"/>
                <a:chExt cx="914400" cy="228600"/>
              </a:xfrm>
            </p:grpSpPr>
            <p:sp>
              <p:nvSpPr>
                <p:cNvPr id="58" name="Rectangle 5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9" name="Rectangle 5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0" name="Rectangle 5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1" name="Rectangle 6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9" name="Group 61"/>
              <p:cNvGrpSpPr>
                <a:grpSpLocks/>
              </p:cNvGrpSpPr>
              <p:nvPr/>
            </p:nvGrpSpPr>
            <p:grpSpPr bwMode="auto">
              <a:xfrm>
                <a:off x="533400" y="3200400"/>
                <a:ext cx="914400" cy="228600"/>
                <a:chOff x="533400" y="2286000"/>
                <a:chExt cx="914400" cy="228600"/>
              </a:xfrm>
            </p:grpSpPr>
            <p:sp>
              <p:nvSpPr>
                <p:cNvPr id="63" name="Rectangle 6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4" name="Rectangle 63"/>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5" name="Rectangle 64"/>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6" name="Rectangle 6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30" name="Group 66"/>
              <p:cNvGrpSpPr>
                <a:grpSpLocks/>
              </p:cNvGrpSpPr>
              <p:nvPr/>
            </p:nvGrpSpPr>
            <p:grpSpPr bwMode="auto">
              <a:xfrm rot="5400000">
                <a:off x="1104900" y="2628900"/>
                <a:ext cx="914400" cy="228600"/>
                <a:chOff x="533400" y="2286000"/>
                <a:chExt cx="914400" cy="228600"/>
              </a:xfrm>
            </p:grpSpPr>
            <p:sp>
              <p:nvSpPr>
                <p:cNvPr id="68" name="Rectangle 6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9" name="Rectangle 6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0" name="Rectangle 6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1" name="Rectangle 7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72" name="Rectangle 71"/>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74" name="Rectangle 73"/>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5" name="Rectangle 7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6" name="Rectangle 7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7" name="Rectangle 76"/>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8" name="Rectangle 7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9" name="Rectangle 7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pic>
        <p:nvPicPr>
          <p:cNvPr id="42" name="Picture 1"/>
          <p:cNvPicPr>
            <a:picLocks noChangeAspect="1" noChangeArrowheads="1"/>
          </p:cNvPicPr>
          <p:nvPr/>
        </p:nvPicPr>
        <p:blipFill>
          <a:blip r:embed="rId3">
            <a:extLst>
              <a:ext uri="{28A0092B-C50C-407E-A947-70E740481C1C}">
                <a14:useLocalDpi xmlns:a14="http://schemas.microsoft.com/office/drawing/2010/main" val="0"/>
              </a:ext>
            </a:extLst>
          </a:blip>
          <a:srcRect l="36739" t="24077" r="22752" b="31516"/>
          <a:stretch>
            <a:fillRect/>
          </a:stretch>
        </p:blipFill>
        <p:spPr bwMode="auto">
          <a:xfrm>
            <a:off x="762000" y="2641682"/>
            <a:ext cx="2813322" cy="28977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ight Arrow 42"/>
          <p:cNvSpPr/>
          <p:nvPr/>
        </p:nvSpPr>
        <p:spPr>
          <a:xfrm>
            <a:off x="3581400" y="3632282"/>
            <a:ext cx="1876892"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245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3326096" y="2305528"/>
            <a:ext cx="2846101" cy="2591666"/>
            <a:chOff x="3334376" y="2301585"/>
            <a:chExt cx="2837823" cy="2600959"/>
          </a:xfrm>
        </p:grpSpPr>
        <p:grpSp>
          <p:nvGrpSpPr>
            <p:cNvPr id="80" name="Group 79"/>
            <p:cNvGrpSpPr/>
            <p:nvPr/>
          </p:nvGrpSpPr>
          <p:grpSpPr>
            <a:xfrm>
              <a:off x="3432202" y="2301585"/>
              <a:ext cx="629863" cy="686613"/>
              <a:chOff x="5343887" y="2444799"/>
              <a:chExt cx="355180" cy="387539"/>
            </a:xfrm>
          </p:grpSpPr>
          <p:sp>
            <p:nvSpPr>
              <p:cNvPr id="225" name="Parallelogram 224"/>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Parallelogram 225"/>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rot="18139132" flipH="1">
                <a:off x="5329234" y="2622362"/>
                <a:ext cx="224629" cy="195323"/>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809025" y="2313280"/>
              <a:ext cx="644050" cy="682499"/>
              <a:chOff x="5335886" y="2444799"/>
              <a:chExt cx="363181" cy="385217"/>
            </a:xfrm>
          </p:grpSpPr>
          <p:sp>
            <p:nvSpPr>
              <p:cNvPr id="222" name="Parallelogram 221"/>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Parallelogram 222"/>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Parallelogram 223"/>
              <p:cNvSpPr/>
              <p:nvPr/>
            </p:nvSpPr>
            <p:spPr>
              <a:xfrm rot="18139132" flipH="1">
                <a:off x="5326247" y="2616927"/>
                <a:ext cx="222728" cy="203450"/>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213516" y="2316658"/>
              <a:ext cx="644951" cy="682239"/>
              <a:chOff x="5335378" y="2444799"/>
              <a:chExt cx="363689" cy="385070"/>
            </a:xfrm>
          </p:grpSpPr>
          <p:sp>
            <p:nvSpPr>
              <p:cNvPr id="219" name="Parallelogram 218"/>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Parallelogram 219"/>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Parallelogram 220"/>
              <p:cNvSpPr/>
              <p:nvPr/>
            </p:nvSpPr>
            <p:spPr>
              <a:xfrm rot="18139132" flipH="1">
                <a:off x="5325442" y="2615467"/>
                <a:ext cx="224338" cy="20446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4619481" y="2328355"/>
              <a:ext cx="615794" cy="690687"/>
              <a:chOff x="5351820" y="2444799"/>
              <a:chExt cx="347247" cy="389838"/>
            </a:xfrm>
          </p:grpSpPr>
          <p:sp>
            <p:nvSpPr>
              <p:cNvPr id="216" name="Parallelogram 215"/>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arallelogram 216"/>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Parallelogram 217"/>
              <p:cNvSpPr/>
              <p:nvPr/>
            </p:nvSpPr>
            <p:spPr>
              <a:xfrm rot="18139132" flipH="1">
                <a:off x="5331670" y="2626781"/>
                <a:ext cx="228006" cy="18770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5773610" y="2497357"/>
              <a:ext cx="398589" cy="2399835"/>
              <a:chOff x="5533576" y="2531682"/>
              <a:chExt cx="224765" cy="1354517"/>
            </a:xfrm>
          </p:grpSpPr>
          <p:sp>
            <p:nvSpPr>
              <p:cNvPr id="204" name="Parallelogram 203"/>
              <p:cNvSpPr/>
              <p:nvPr/>
            </p:nvSpPr>
            <p:spPr>
              <a:xfrm rot="16200000" flipV="1">
                <a:off x="5413510" y="2801692"/>
                <a:ext cx="316537"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Parallelogram 204"/>
              <p:cNvSpPr/>
              <p:nvPr/>
            </p:nvSpPr>
            <p:spPr>
              <a:xfrm rot="16200000" flipV="1">
                <a:off x="5372616" y="3100526"/>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Parallelogram 205"/>
              <p:cNvSpPr/>
              <p:nvPr/>
            </p:nvSpPr>
            <p:spPr>
              <a:xfrm rot="16200000" flipV="1">
                <a:off x="5372616" y="3379920"/>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Parallelogram 206"/>
              <p:cNvSpPr/>
              <p:nvPr/>
            </p:nvSpPr>
            <p:spPr>
              <a:xfrm rot="16200000" flipV="1">
                <a:off x="5372616" y="3648834"/>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Parallelogram 207"/>
              <p:cNvSpPr/>
              <p:nvPr/>
            </p:nvSpPr>
            <p:spPr>
              <a:xfrm rot="16200000" flipV="1">
                <a:off x="5481739" y="2732322"/>
                <a:ext cx="323986"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Parallelogram 208"/>
              <p:cNvSpPr/>
              <p:nvPr/>
            </p:nvSpPr>
            <p:spPr>
              <a:xfrm rot="16200000" flipV="1">
                <a:off x="5444569" y="3027431"/>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Parallelogram 209"/>
              <p:cNvSpPr/>
              <p:nvPr/>
            </p:nvSpPr>
            <p:spPr>
              <a:xfrm rot="16200000" flipV="1">
                <a:off x="5444569" y="3306825"/>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Parallelogram 210"/>
              <p:cNvSpPr/>
              <p:nvPr/>
            </p:nvSpPr>
            <p:spPr>
              <a:xfrm rot="16200000" flipV="1">
                <a:off x="5444569" y="3575739"/>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Parallelogram 211"/>
              <p:cNvSpPr/>
              <p:nvPr/>
            </p:nvSpPr>
            <p:spPr>
              <a:xfrm rot="16200000" flipV="1">
                <a:off x="5554724" y="2658893"/>
                <a:ext cx="330825" cy="76403"/>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Parallelogram 212"/>
              <p:cNvSpPr/>
              <p:nvPr/>
            </p:nvSpPr>
            <p:spPr>
              <a:xfrm rot="16200000" flipV="1">
                <a:off x="5520975" y="2957420"/>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Parallelogram 213"/>
              <p:cNvSpPr/>
              <p:nvPr/>
            </p:nvSpPr>
            <p:spPr>
              <a:xfrm rot="16200000" flipV="1">
                <a:off x="5520975" y="3236814"/>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Parallelogram 214"/>
              <p:cNvSpPr/>
              <p:nvPr/>
            </p:nvSpPr>
            <p:spPr>
              <a:xfrm rot="16200000" flipV="1">
                <a:off x="5520975" y="3505728"/>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Parallelogram 84"/>
            <p:cNvSpPr/>
            <p:nvPr/>
          </p:nvSpPr>
          <p:spPr>
            <a:xfrm rot="18139132" flipH="1">
              <a:off x="5519977" y="2494156"/>
              <a:ext cx="459506" cy="388458"/>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arallelogram 85"/>
            <p:cNvSpPr/>
            <p:nvPr/>
          </p:nvSpPr>
          <p:spPr>
            <a:xfrm rot="18139132" flipH="1">
              <a:off x="5621278" y="2341636"/>
              <a:ext cx="444020" cy="447594"/>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5"/>
            <p:cNvGrpSpPr>
              <a:grpSpLocks/>
            </p:cNvGrpSpPr>
            <p:nvPr/>
          </p:nvGrpSpPr>
          <p:grpSpPr bwMode="auto">
            <a:xfrm>
              <a:off x="3334376" y="2877460"/>
              <a:ext cx="2432341" cy="2025084"/>
              <a:chOff x="533400" y="2286000"/>
              <a:chExt cx="1371600" cy="1143000"/>
            </a:xfrm>
          </p:grpSpPr>
          <p:grpSp>
            <p:nvGrpSpPr>
              <p:cNvPr id="93" name="Group 72"/>
              <p:cNvGrpSpPr>
                <a:grpSpLocks/>
              </p:cNvGrpSpPr>
              <p:nvPr/>
            </p:nvGrpSpPr>
            <p:grpSpPr bwMode="auto">
              <a:xfrm>
                <a:off x="533400" y="2286000"/>
                <a:ext cx="1143000" cy="1143000"/>
                <a:chOff x="533400" y="2286000"/>
                <a:chExt cx="1143000" cy="1143000"/>
              </a:xfrm>
            </p:grpSpPr>
            <p:grpSp>
              <p:nvGrpSpPr>
                <p:cNvPr id="100" name="Group 45"/>
                <p:cNvGrpSpPr>
                  <a:grpSpLocks/>
                </p:cNvGrpSpPr>
                <p:nvPr/>
              </p:nvGrpSpPr>
              <p:grpSpPr bwMode="auto">
                <a:xfrm>
                  <a:off x="533400" y="2286000"/>
                  <a:ext cx="914400" cy="228600"/>
                  <a:chOff x="533400" y="2286000"/>
                  <a:chExt cx="914400" cy="228600"/>
                </a:xfrm>
              </p:grpSpPr>
              <p:sp>
                <p:nvSpPr>
                  <p:cNvPr id="200" name="Rectangle 199"/>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01" name="Rectangle 200"/>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02" name="Rectangle 20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03" name="Rectangle 20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01" name="Group 46"/>
                <p:cNvGrpSpPr>
                  <a:grpSpLocks/>
                </p:cNvGrpSpPr>
                <p:nvPr/>
              </p:nvGrpSpPr>
              <p:grpSpPr bwMode="auto">
                <a:xfrm>
                  <a:off x="533400" y="2514600"/>
                  <a:ext cx="914400" cy="228600"/>
                  <a:chOff x="533400" y="2286000"/>
                  <a:chExt cx="914400" cy="228600"/>
                </a:xfrm>
              </p:grpSpPr>
              <p:sp>
                <p:nvSpPr>
                  <p:cNvPr id="197" name="Rectangle 19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8" name="Rectangle 197"/>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9" name="Rectangle 198"/>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02" name="Group 51"/>
                <p:cNvGrpSpPr>
                  <a:grpSpLocks/>
                </p:cNvGrpSpPr>
                <p:nvPr/>
              </p:nvGrpSpPr>
              <p:grpSpPr bwMode="auto">
                <a:xfrm>
                  <a:off x="533400" y="2743200"/>
                  <a:ext cx="914400" cy="228600"/>
                  <a:chOff x="533400" y="2286000"/>
                  <a:chExt cx="914400" cy="228600"/>
                </a:xfrm>
              </p:grpSpPr>
              <p:sp>
                <p:nvSpPr>
                  <p:cNvPr id="193" name="Rectangle 192"/>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4" name="Rectangle 193"/>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5" name="Rectangle 194"/>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6" name="Rectangle 19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03" name="Group 56"/>
                <p:cNvGrpSpPr>
                  <a:grpSpLocks/>
                </p:cNvGrpSpPr>
                <p:nvPr/>
              </p:nvGrpSpPr>
              <p:grpSpPr bwMode="auto">
                <a:xfrm>
                  <a:off x="533400" y="2971800"/>
                  <a:ext cx="914400" cy="228600"/>
                  <a:chOff x="533400" y="2286000"/>
                  <a:chExt cx="914400" cy="228600"/>
                </a:xfrm>
              </p:grpSpPr>
              <p:sp>
                <p:nvSpPr>
                  <p:cNvPr id="189" name="Rectangle 188"/>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0" name="Rectangle 189"/>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1" name="Rectangle 190"/>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2" name="Rectangle 191"/>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04" name="Group 61"/>
                <p:cNvGrpSpPr>
                  <a:grpSpLocks/>
                </p:cNvGrpSpPr>
                <p:nvPr/>
              </p:nvGrpSpPr>
              <p:grpSpPr bwMode="auto">
                <a:xfrm>
                  <a:off x="533400" y="3200400"/>
                  <a:ext cx="914400" cy="228600"/>
                  <a:chOff x="533400" y="2286000"/>
                  <a:chExt cx="914400" cy="228600"/>
                </a:xfrm>
              </p:grpSpPr>
              <p:sp>
                <p:nvSpPr>
                  <p:cNvPr id="112" name="Rectangle 111"/>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6" name="Rectangle 185"/>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7" name="Rectangle 186"/>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8" name="Rectangle 187"/>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05" name="Group 66"/>
                <p:cNvGrpSpPr>
                  <a:grpSpLocks/>
                </p:cNvGrpSpPr>
                <p:nvPr/>
              </p:nvGrpSpPr>
              <p:grpSpPr bwMode="auto">
                <a:xfrm rot="5400000">
                  <a:off x="1104900" y="2628900"/>
                  <a:ext cx="914400" cy="228600"/>
                  <a:chOff x="533400" y="2286000"/>
                  <a:chExt cx="914400" cy="228600"/>
                </a:xfrm>
              </p:grpSpPr>
              <p:sp>
                <p:nvSpPr>
                  <p:cNvPr id="107" name="Rectangle 10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8" name="Rectangle 107"/>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9" name="Rectangle 108"/>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11" name="Rectangle 11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06" name="Rectangle 105"/>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94" name="Rectangle 93"/>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95" name="Rectangle 9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96" name="Rectangle 9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97" name="Rectangle 96"/>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98" name="Rectangle 9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99" name="Rectangle 9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88" name="Group 87"/>
            <p:cNvGrpSpPr/>
            <p:nvPr/>
          </p:nvGrpSpPr>
          <p:grpSpPr>
            <a:xfrm>
              <a:off x="5033318" y="2331727"/>
              <a:ext cx="623273" cy="666164"/>
              <a:chOff x="5347602" y="2444799"/>
              <a:chExt cx="351465" cy="375997"/>
            </a:xfrm>
          </p:grpSpPr>
          <p:sp>
            <p:nvSpPr>
              <p:cNvPr id="90" name="Parallelogram 89"/>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Parallelogram 90"/>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8139132" flipH="1">
                <a:off x="5331786" y="2624403"/>
                <a:ext cx="212209" cy="180578"/>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Parallelogram 88"/>
            <p:cNvSpPr/>
            <p:nvPr/>
          </p:nvSpPr>
          <p:spPr>
            <a:xfrm rot="18139132" flipH="1">
              <a:off x="5430147" y="2630995"/>
              <a:ext cx="378748" cy="37143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3315" name="Title 1"/>
          <p:cNvSpPr>
            <a:spLocks noGrp="1"/>
          </p:cNvSpPr>
          <p:nvPr>
            <p:ph type="title"/>
          </p:nvPr>
        </p:nvSpPr>
        <p:spPr>
          <a:xfrm>
            <a:off x="457200" y="838200"/>
            <a:ext cx="8229600" cy="1143000"/>
          </a:xfrm>
        </p:spPr>
        <p:txBody>
          <a:bodyPr/>
          <a:lstStyle/>
          <a:p>
            <a:pPr eaLnBrk="1" hangingPunct="1"/>
            <a:r>
              <a:rPr lang="en-US" dirty="0" smtClean="0"/>
              <a:t>Automated Detection Algorithm : </a:t>
            </a:r>
            <a:r>
              <a:rPr lang="en-US" dirty="0" err="1" smtClean="0"/>
              <a:t>MatLab</a:t>
            </a:r>
            <a:endParaRPr lang="en-US" dirty="0" smtClean="0"/>
          </a:p>
        </p:txBody>
      </p:sp>
    </p:spTree>
    <p:extLst>
      <p:ext uri="{BB962C8B-B14F-4D97-AF65-F5344CB8AC3E}">
        <p14:creationId xmlns:p14="http://schemas.microsoft.com/office/powerpoint/2010/main" val="277353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533400" y="1992218"/>
            <a:ext cx="1600200" cy="1451155"/>
            <a:chOff x="3334376" y="2301585"/>
            <a:chExt cx="2837823" cy="2600959"/>
          </a:xfrm>
        </p:grpSpPr>
        <p:grpSp>
          <p:nvGrpSpPr>
            <p:cNvPr id="151" name="Group 150"/>
            <p:cNvGrpSpPr/>
            <p:nvPr/>
          </p:nvGrpSpPr>
          <p:grpSpPr>
            <a:xfrm>
              <a:off x="3432202" y="2301585"/>
              <a:ext cx="629863" cy="686613"/>
              <a:chOff x="5343887" y="2444799"/>
              <a:chExt cx="355180" cy="387539"/>
            </a:xfrm>
          </p:grpSpPr>
          <p:sp>
            <p:nvSpPr>
              <p:cNvPr id="222" name="Parallelogram 221"/>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Parallelogram 222"/>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Parallelogram 223"/>
              <p:cNvSpPr/>
              <p:nvPr/>
            </p:nvSpPr>
            <p:spPr>
              <a:xfrm rot="18139132" flipH="1">
                <a:off x="5329234" y="2622362"/>
                <a:ext cx="224629" cy="195323"/>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3809025" y="2313280"/>
              <a:ext cx="644050" cy="682499"/>
              <a:chOff x="5335886" y="2444799"/>
              <a:chExt cx="363181" cy="385217"/>
            </a:xfrm>
          </p:grpSpPr>
          <p:sp>
            <p:nvSpPr>
              <p:cNvPr id="219" name="Parallelogram 218"/>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Parallelogram 219"/>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Parallelogram 220"/>
              <p:cNvSpPr/>
              <p:nvPr/>
            </p:nvSpPr>
            <p:spPr>
              <a:xfrm rot="18139132" flipH="1">
                <a:off x="5326247" y="2616927"/>
                <a:ext cx="222728" cy="203450"/>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4213516" y="2316658"/>
              <a:ext cx="644951" cy="682239"/>
              <a:chOff x="5335378" y="2444799"/>
              <a:chExt cx="363689" cy="385070"/>
            </a:xfrm>
          </p:grpSpPr>
          <p:sp>
            <p:nvSpPr>
              <p:cNvPr id="216" name="Parallelogram 215"/>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arallelogram 216"/>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Parallelogram 217"/>
              <p:cNvSpPr/>
              <p:nvPr/>
            </p:nvSpPr>
            <p:spPr>
              <a:xfrm rot="18139132" flipH="1">
                <a:off x="5325442" y="2615467"/>
                <a:ext cx="224338" cy="20446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4619481" y="2328355"/>
              <a:ext cx="615794" cy="690687"/>
              <a:chOff x="5351820" y="2444799"/>
              <a:chExt cx="347247" cy="389838"/>
            </a:xfrm>
          </p:grpSpPr>
          <p:sp>
            <p:nvSpPr>
              <p:cNvPr id="213" name="Parallelogram 212"/>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Parallelogram 213"/>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Parallelogram 214"/>
              <p:cNvSpPr/>
              <p:nvPr/>
            </p:nvSpPr>
            <p:spPr>
              <a:xfrm rot="18139132" flipH="1">
                <a:off x="5331670" y="2626781"/>
                <a:ext cx="228006" cy="18770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5773610" y="2497357"/>
              <a:ext cx="398589" cy="2399835"/>
              <a:chOff x="5533576" y="2531682"/>
              <a:chExt cx="224765" cy="1354517"/>
            </a:xfrm>
          </p:grpSpPr>
          <p:sp>
            <p:nvSpPr>
              <p:cNvPr id="201" name="Parallelogram 200"/>
              <p:cNvSpPr/>
              <p:nvPr/>
            </p:nvSpPr>
            <p:spPr>
              <a:xfrm rot="16200000" flipV="1">
                <a:off x="5413510" y="2801692"/>
                <a:ext cx="316537"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arallelogram 201"/>
              <p:cNvSpPr/>
              <p:nvPr/>
            </p:nvSpPr>
            <p:spPr>
              <a:xfrm rot="16200000" flipV="1">
                <a:off x="5372616" y="3100526"/>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Parallelogram 202"/>
              <p:cNvSpPr/>
              <p:nvPr/>
            </p:nvSpPr>
            <p:spPr>
              <a:xfrm rot="16200000" flipV="1">
                <a:off x="5372616" y="3379920"/>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Parallelogram 203"/>
              <p:cNvSpPr/>
              <p:nvPr/>
            </p:nvSpPr>
            <p:spPr>
              <a:xfrm rot="16200000" flipV="1">
                <a:off x="5372616" y="3648834"/>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Parallelogram 204"/>
              <p:cNvSpPr/>
              <p:nvPr/>
            </p:nvSpPr>
            <p:spPr>
              <a:xfrm rot="16200000" flipV="1">
                <a:off x="5481739" y="2732322"/>
                <a:ext cx="323986"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Parallelogram 205"/>
              <p:cNvSpPr/>
              <p:nvPr/>
            </p:nvSpPr>
            <p:spPr>
              <a:xfrm rot="16200000" flipV="1">
                <a:off x="5444569" y="3027431"/>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Parallelogram 206"/>
              <p:cNvSpPr/>
              <p:nvPr/>
            </p:nvSpPr>
            <p:spPr>
              <a:xfrm rot="16200000" flipV="1">
                <a:off x="5444569" y="3306825"/>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Parallelogram 207"/>
              <p:cNvSpPr/>
              <p:nvPr/>
            </p:nvSpPr>
            <p:spPr>
              <a:xfrm rot="16200000" flipV="1">
                <a:off x="5444569" y="3575739"/>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Parallelogram 208"/>
              <p:cNvSpPr/>
              <p:nvPr/>
            </p:nvSpPr>
            <p:spPr>
              <a:xfrm rot="16200000" flipV="1">
                <a:off x="5554724" y="2658893"/>
                <a:ext cx="330825" cy="76403"/>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Parallelogram 209"/>
              <p:cNvSpPr/>
              <p:nvPr/>
            </p:nvSpPr>
            <p:spPr>
              <a:xfrm rot="16200000" flipV="1">
                <a:off x="5520975" y="2957420"/>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Parallelogram 210"/>
              <p:cNvSpPr/>
              <p:nvPr/>
            </p:nvSpPr>
            <p:spPr>
              <a:xfrm rot="16200000" flipV="1">
                <a:off x="5520975" y="3236814"/>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Parallelogram 211"/>
              <p:cNvSpPr/>
              <p:nvPr/>
            </p:nvSpPr>
            <p:spPr>
              <a:xfrm rot="16200000" flipV="1">
                <a:off x="5520975" y="3505728"/>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Parallelogram 155"/>
            <p:cNvSpPr/>
            <p:nvPr/>
          </p:nvSpPr>
          <p:spPr>
            <a:xfrm rot="18139132" flipH="1">
              <a:off x="5519977" y="2494156"/>
              <a:ext cx="459506" cy="388458"/>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Parallelogram 156"/>
            <p:cNvSpPr/>
            <p:nvPr/>
          </p:nvSpPr>
          <p:spPr>
            <a:xfrm rot="18139132" flipH="1">
              <a:off x="5621278" y="2341636"/>
              <a:ext cx="444020" cy="447594"/>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85"/>
            <p:cNvGrpSpPr>
              <a:grpSpLocks/>
            </p:cNvGrpSpPr>
            <p:nvPr/>
          </p:nvGrpSpPr>
          <p:grpSpPr bwMode="auto">
            <a:xfrm>
              <a:off x="3334376" y="2877460"/>
              <a:ext cx="2432341" cy="2025084"/>
              <a:chOff x="533400" y="2286000"/>
              <a:chExt cx="1371600" cy="1143000"/>
            </a:xfrm>
          </p:grpSpPr>
          <p:grpSp>
            <p:nvGrpSpPr>
              <p:cNvPr id="164" name="Group 72"/>
              <p:cNvGrpSpPr>
                <a:grpSpLocks/>
              </p:cNvGrpSpPr>
              <p:nvPr/>
            </p:nvGrpSpPr>
            <p:grpSpPr bwMode="auto">
              <a:xfrm>
                <a:off x="533400" y="2286000"/>
                <a:ext cx="1143000" cy="1143000"/>
                <a:chOff x="533400" y="2286000"/>
                <a:chExt cx="1143000" cy="1143000"/>
              </a:xfrm>
            </p:grpSpPr>
            <p:grpSp>
              <p:nvGrpSpPr>
                <p:cNvPr id="171" name="Group 45"/>
                <p:cNvGrpSpPr>
                  <a:grpSpLocks/>
                </p:cNvGrpSpPr>
                <p:nvPr/>
              </p:nvGrpSpPr>
              <p:grpSpPr bwMode="auto">
                <a:xfrm>
                  <a:off x="533400" y="2286000"/>
                  <a:ext cx="914400" cy="228600"/>
                  <a:chOff x="533400" y="2286000"/>
                  <a:chExt cx="914400" cy="228600"/>
                </a:xfrm>
              </p:grpSpPr>
              <p:sp>
                <p:nvSpPr>
                  <p:cNvPr id="197" name="Rectangle 19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8" name="Rectangle 197"/>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9" name="Rectangle 198"/>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00" name="Rectangle 199"/>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2" name="Group 46"/>
                <p:cNvGrpSpPr>
                  <a:grpSpLocks/>
                </p:cNvGrpSpPr>
                <p:nvPr/>
              </p:nvGrpSpPr>
              <p:grpSpPr bwMode="auto">
                <a:xfrm>
                  <a:off x="533400" y="2514600"/>
                  <a:ext cx="914400" cy="228600"/>
                  <a:chOff x="533400" y="2286000"/>
                  <a:chExt cx="914400" cy="228600"/>
                </a:xfrm>
              </p:grpSpPr>
              <p:sp>
                <p:nvSpPr>
                  <p:cNvPr id="194" name="Rectangle 193"/>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5" name="Rectangle 194"/>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6" name="Rectangle 19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3" name="Group 51"/>
                <p:cNvGrpSpPr>
                  <a:grpSpLocks/>
                </p:cNvGrpSpPr>
                <p:nvPr/>
              </p:nvGrpSpPr>
              <p:grpSpPr bwMode="auto">
                <a:xfrm>
                  <a:off x="533400" y="2743200"/>
                  <a:ext cx="914400" cy="228600"/>
                  <a:chOff x="533400" y="2286000"/>
                  <a:chExt cx="914400" cy="228600"/>
                </a:xfrm>
              </p:grpSpPr>
              <p:sp>
                <p:nvSpPr>
                  <p:cNvPr id="190" name="Rectangle 189"/>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1" name="Rectangle 190"/>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2" name="Rectangle 19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93" name="Rectangle 19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 name="Group 56"/>
                <p:cNvGrpSpPr>
                  <a:grpSpLocks/>
                </p:cNvGrpSpPr>
                <p:nvPr/>
              </p:nvGrpSpPr>
              <p:grpSpPr bwMode="auto">
                <a:xfrm>
                  <a:off x="533400" y="2971800"/>
                  <a:ext cx="914400" cy="228600"/>
                  <a:chOff x="533400" y="2286000"/>
                  <a:chExt cx="914400" cy="228600"/>
                </a:xfrm>
              </p:grpSpPr>
              <p:sp>
                <p:nvSpPr>
                  <p:cNvPr id="186" name="Rectangle 18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7" name="Rectangle 186"/>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8" name="Rectangle 187"/>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9" name="Rectangle 188"/>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5" name="Group 61"/>
                <p:cNvGrpSpPr>
                  <a:grpSpLocks/>
                </p:cNvGrpSpPr>
                <p:nvPr/>
              </p:nvGrpSpPr>
              <p:grpSpPr bwMode="auto">
                <a:xfrm>
                  <a:off x="533400" y="3200400"/>
                  <a:ext cx="914400" cy="228600"/>
                  <a:chOff x="533400" y="2286000"/>
                  <a:chExt cx="914400" cy="228600"/>
                </a:xfrm>
              </p:grpSpPr>
              <p:sp>
                <p:nvSpPr>
                  <p:cNvPr id="182" name="Rectangle 181"/>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3" name="Rectangle 182"/>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4" name="Rectangle 183"/>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5" name="Rectangle 184"/>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6" name="Group 66"/>
                <p:cNvGrpSpPr>
                  <a:grpSpLocks/>
                </p:cNvGrpSpPr>
                <p:nvPr/>
              </p:nvGrpSpPr>
              <p:grpSpPr bwMode="auto">
                <a:xfrm rot="5400000">
                  <a:off x="1104900" y="2628900"/>
                  <a:ext cx="914400" cy="228600"/>
                  <a:chOff x="533400" y="2286000"/>
                  <a:chExt cx="914400" cy="228600"/>
                </a:xfrm>
              </p:grpSpPr>
              <p:sp>
                <p:nvSpPr>
                  <p:cNvPr id="178" name="Rectangle 17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9" name="Rectangle 17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0" name="Rectangle 17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81" name="Rectangle 18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77" name="Rectangle 176"/>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65" name="Rectangle 164"/>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6" name="Rectangle 165"/>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7" name="Rectangle 166"/>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8" name="Rectangle 167"/>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9" name="Rectangle 168"/>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0" name="Rectangle 169"/>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59" name="Group 158"/>
            <p:cNvGrpSpPr/>
            <p:nvPr/>
          </p:nvGrpSpPr>
          <p:grpSpPr>
            <a:xfrm>
              <a:off x="5033318" y="2331727"/>
              <a:ext cx="623273" cy="666164"/>
              <a:chOff x="5347602" y="2444799"/>
              <a:chExt cx="351465" cy="375997"/>
            </a:xfrm>
          </p:grpSpPr>
          <p:sp>
            <p:nvSpPr>
              <p:cNvPr id="161" name="Parallelogram 160"/>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Parallelogram 161"/>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Parallelogram 162"/>
              <p:cNvSpPr/>
              <p:nvPr/>
            </p:nvSpPr>
            <p:spPr>
              <a:xfrm rot="18139132" flipH="1">
                <a:off x="5331786" y="2624403"/>
                <a:ext cx="212209" cy="180578"/>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Parallelogram 159"/>
            <p:cNvSpPr/>
            <p:nvPr/>
          </p:nvSpPr>
          <p:spPr>
            <a:xfrm rot="18139132" flipH="1">
              <a:off x="5430147" y="2630995"/>
              <a:ext cx="378748" cy="37143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4339" name="Title 1"/>
          <p:cNvSpPr>
            <a:spLocks noGrp="1"/>
          </p:cNvSpPr>
          <p:nvPr>
            <p:ph type="title"/>
          </p:nvPr>
        </p:nvSpPr>
        <p:spPr>
          <a:xfrm>
            <a:off x="457200" y="838200"/>
            <a:ext cx="8229600" cy="1143000"/>
          </a:xfrm>
        </p:spPr>
        <p:txBody>
          <a:bodyPr/>
          <a:lstStyle/>
          <a:p>
            <a:pPr eaLnBrk="1" hangingPunct="1"/>
            <a:r>
              <a:rPr lang="en-US" dirty="0" smtClean="0"/>
              <a:t>Automated Detection Algorithm : </a:t>
            </a:r>
            <a:r>
              <a:rPr lang="en-US" dirty="0" err="1" smtClean="0"/>
              <a:t>MatLab</a:t>
            </a:r>
            <a:endParaRPr lang="en-US" dirty="0" smtClean="0"/>
          </a:p>
        </p:txBody>
      </p:sp>
      <p:cxnSp>
        <p:nvCxnSpPr>
          <p:cNvPr id="88" name="Straight Arrow Connector 87"/>
          <p:cNvCxnSpPr/>
          <p:nvPr/>
        </p:nvCxnSpPr>
        <p:spPr>
          <a:xfrm flipV="1">
            <a:off x="1905000" y="2514600"/>
            <a:ext cx="685800" cy="3429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905000" y="2857500"/>
            <a:ext cx="762000" cy="266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343" name="TextBox 139"/>
          <p:cNvSpPr txBox="1">
            <a:spLocks noChangeArrowheads="1"/>
          </p:cNvSpPr>
          <p:nvPr/>
        </p:nvSpPr>
        <p:spPr bwMode="auto">
          <a:xfrm>
            <a:off x="2819400" y="23622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Max RGB Values</a:t>
            </a:r>
          </a:p>
        </p:txBody>
      </p:sp>
      <p:sp>
        <p:nvSpPr>
          <p:cNvPr id="14344" name="TextBox 140"/>
          <p:cNvSpPr txBox="1">
            <a:spLocks noChangeArrowheads="1"/>
          </p:cNvSpPr>
          <p:nvPr/>
        </p:nvSpPr>
        <p:spPr bwMode="auto">
          <a:xfrm>
            <a:off x="2895600" y="28956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Min RGB Values</a:t>
            </a:r>
          </a:p>
        </p:txBody>
      </p:sp>
    </p:spTree>
    <p:extLst>
      <p:ext uri="{BB962C8B-B14F-4D97-AF65-F5344CB8AC3E}">
        <p14:creationId xmlns:p14="http://schemas.microsoft.com/office/powerpoint/2010/main" val="3894701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533400" y="1992218"/>
            <a:ext cx="1600200" cy="1451155"/>
            <a:chOff x="3334376" y="2301585"/>
            <a:chExt cx="2837823" cy="2600959"/>
          </a:xfrm>
        </p:grpSpPr>
        <p:grpSp>
          <p:nvGrpSpPr>
            <p:cNvPr id="89" name="Group 88"/>
            <p:cNvGrpSpPr/>
            <p:nvPr/>
          </p:nvGrpSpPr>
          <p:grpSpPr>
            <a:xfrm>
              <a:off x="3432202" y="2301585"/>
              <a:ext cx="629863" cy="686613"/>
              <a:chOff x="5343887" y="2444799"/>
              <a:chExt cx="355180" cy="387539"/>
            </a:xfrm>
          </p:grpSpPr>
          <p:sp>
            <p:nvSpPr>
              <p:cNvPr id="193" name="Parallelogram 192"/>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Parallelogram 193"/>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Parallelogram 194"/>
              <p:cNvSpPr/>
              <p:nvPr/>
            </p:nvSpPr>
            <p:spPr>
              <a:xfrm rot="18139132" flipH="1">
                <a:off x="5329234" y="2622362"/>
                <a:ext cx="224629" cy="195323"/>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3809025" y="2313280"/>
              <a:ext cx="644050" cy="682499"/>
              <a:chOff x="5335886" y="2444799"/>
              <a:chExt cx="363181" cy="385217"/>
            </a:xfrm>
          </p:grpSpPr>
          <p:sp>
            <p:nvSpPr>
              <p:cNvPr id="190" name="Parallelogram 189"/>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Parallelogram 190"/>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Parallelogram 191"/>
              <p:cNvSpPr/>
              <p:nvPr/>
            </p:nvSpPr>
            <p:spPr>
              <a:xfrm rot="18139132" flipH="1">
                <a:off x="5326247" y="2616927"/>
                <a:ext cx="222728" cy="203450"/>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4213516" y="2316658"/>
              <a:ext cx="644951" cy="682239"/>
              <a:chOff x="5335378" y="2444799"/>
              <a:chExt cx="363689" cy="385070"/>
            </a:xfrm>
          </p:grpSpPr>
          <p:sp>
            <p:nvSpPr>
              <p:cNvPr id="187" name="Parallelogram 186"/>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Parallelogram 187"/>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p:cNvSpPr/>
              <p:nvPr/>
            </p:nvSpPr>
            <p:spPr>
              <a:xfrm rot="18139132" flipH="1">
                <a:off x="5325442" y="2615467"/>
                <a:ext cx="224338" cy="20446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4619481" y="2328355"/>
              <a:ext cx="615794" cy="690687"/>
              <a:chOff x="5351820" y="2444799"/>
              <a:chExt cx="347247" cy="389838"/>
            </a:xfrm>
          </p:grpSpPr>
          <p:sp>
            <p:nvSpPr>
              <p:cNvPr id="184" name="Parallelogram 183"/>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arallelogram 184"/>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Parallelogram 185"/>
              <p:cNvSpPr/>
              <p:nvPr/>
            </p:nvSpPr>
            <p:spPr>
              <a:xfrm rot="18139132" flipH="1">
                <a:off x="5331670" y="2626781"/>
                <a:ext cx="228006" cy="18770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5773610" y="2497357"/>
              <a:ext cx="398589" cy="2399835"/>
              <a:chOff x="5533576" y="2531682"/>
              <a:chExt cx="224765" cy="1354517"/>
            </a:xfrm>
          </p:grpSpPr>
          <p:sp>
            <p:nvSpPr>
              <p:cNvPr id="140" name="Parallelogram 139"/>
              <p:cNvSpPr/>
              <p:nvPr/>
            </p:nvSpPr>
            <p:spPr>
              <a:xfrm rot="16200000" flipV="1">
                <a:off x="5413510" y="2801692"/>
                <a:ext cx="316537"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arallelogram 140"/>
              <p:cNvSpPr/>
              <p:nvPr/>
            </p:nvSpPr>
            <p:spPr>
              <a:xfrm rot="16200000" flipV="1">
                <a:off x="5372616" y="3100526"/>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allelogram 141"/>
              <p:cNvSpPr/>
              <p:nvPr/>
            </p:nvSpPr>
            <p:spPr>
              <a:xfrm rot="16200000" flipV="1">
                <a:off x="5372616" y="3379920"/>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Parallelogram 142"/>
              <p:cNvSpPr/>
              <p:nvPr/>
            </p:nvSpPr>
            <p:spPr>
              <a:xfrm rot="16200000" flipV="1">
                <a:off x="5372616" y="3648834"/>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Parallelogram 149"/>
              <p:cNvSpPr/>
              <p:nvPr/>
            </p:nvSpPr>
            <p:spPr>
              <a:xfrm rot="16200000" flipV="1">
                <a:off x="5481739" y="2732322"/>
                <a:ext cx="323986"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Parallelogram 150"/>
              <p:cNvSpPr/>
              <p:nvPr/>
            </p:nvSpPr>
            <p:spPr>
              <a:xfrm rot="16200000" flipV="1">
                <a:off x="5444569" y="3027431"/>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arallelogram 151"/>
              <p:cNvSpPr/>
              <p:nvPr/>
            </p:nvSpPr>
            <p:spPr>
              <a:xfrm rot="16200000" flipV="1">
                <a:off x="5444569" y="3306825"/>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Parallelogram 152"/>
              <p:cNvSpPr/>
              <p:nvPr/>
            </p:nvSpPr>
            <p:spPr>
              <a:xfrm rot="16200000" flipV="1">
                <a:off x="5444569" y="3575739"/>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Parallelogram 153"/>
              <p:cNvSpPr/>
              <p:nvPr/>
            </p:nvSpPr>
            <p:spPr>
              <a:xfrm rot="16200000" flipV="1">
                <a:off x="5554724" y="2658893"/>
                <a:ext cx="330825" cy="76403"/>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Parallelogram 154"/>
              <p:cNvSpPr/>
              <p:nvPr/>
            </p:nvSpPr>
            <p:spPr>
              <a:xfrm rot="16200000" flipV="1">
                <a:off x="5520975" y="2957420"/>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Parallelogram 180"/>
              <p:cNvSpPr/>
              <p:nvPr/>
            </p:nvSpPr>
            <p:spPr>
              <a:xfrm rot="16200000" flipV="1">
                <a:off x="5520975" y="3236814"/>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arallelogram 181"/>
              <p:cNvSpPr/>
              <p:nvPr/>
            </p:nvSpPr>
            <p:spPr>
              <a:xfrm rot="16200000" flipV="1">
                <a:off x="5520975" y="3505728"/>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Parallelogram 93"/>
            <p:cNvSpPr/>
            <p:nvPr/>
          </p:nvSpPr>
          <p:spPr>
            <a:xfrm rot="18139132" flipH="1">
              <a:off x="5519977" y="2494156"/>
              <a:ext cx="459506" cy="388458"/>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Parallelogram 94"/>
            <p:cNvSpPr/>
            <p:nvPr/>
          </p:nvSpPr>
          <p:spPr>
            <a:xfrm rot="18139132" flipH="1">
              <a:off x="5621278" y="2341636"/>
              <a:ext cx="444020" cy="447594"/>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85"/>
            <p:cNvGrpSpPr>
              <a:grpSpLocks/>
            </p:cNvGrpSpPr>
            <p:nvPr/>
          </p:nvGrpSpPr>
          <p:grpSpPr bwMode="auto">
            <a:xfrm>
              <a:off x="3334376" y="2877460"/>
              <a:ext cx="2432341" cy="2025084"/>
              <a:chOff x="533400" y="2286000"/>
              <a:chExt cx="1371600" cy="1143000"/>
            </a:xfrm>
          </p:grpSpPr>
          <p:grpSp>
            <p:nvGrpSpPr>
              <p:cNvPr id="102" name="Group 72"/>
              <p:cNvGrpSpPr>
                <a:grpSpLocks/>
              </p:cNvGrpSpPr>
              <p:nvPr/>
            </p:nvGrpSpPr>
            <p:grpSpPr bwMode="auto">
              <a:xfrm>
                <a:off x="533400" y="2286000"/>
                <a:ext cx="1143000" cy="1143000"/>
                <a:chOff x="533400" y="2286000"/>
                <a:chExt cx="1143000" cy="1143000"/>
              </a:xfrm>
            </p:grpSpPr>
            <p:grpSp>
              <p:nvGrpSpPr>
                <p:cNvPr id="109" name="Group 45"/>
                <p:cNvGrpSpPr>
                  <a:grpSpLocks/>
                </p:cNvGrpSpPr>
                <p:nvPr/>
              </p:nvGrpSpPr>
              <p:grpSpPr bwMode="auto">
                <a:xfrm>
                  <a:off x="533400" y="2286000"/>
                  <a:ext cx="914400" cy="228600"/>
                  <a:chOff x="533400" y="2286000"/>
                  <a:chExt cx="914400" cy="228600"/>
                </a:xfrm>
              </p:grpSpPr>
              <p:sp>
                <p:nvSpPr>
                  <p:cNvPr id="135" name="Rectangle 134"/>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6" name="Rectangle 135"/>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7" name="Rectangle 136"/>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9" name="Rectangle 138"/>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10" name="Group 46"/>
                <p:cNvGrpSpPr>
                  <a:grpSpLocks/>
                </p:cNvGrpSpPr>
                <p:nvPr/>
              </p:nvGrpSpPr>
              <p:grpSpPr bwMode="auto">
                <a:xfrm>
                  <a:off x="533400" y="2514600"/>
                  <a:ext cx="914400" cy="228600"/>
                  <a:chOff x="533400" y="2286000"/>
                  <a:chExt cx="914400" cy="228600"/>
                </a:xfrm>
              </p:grpSpPr>
              <p:sp>
                <p:nvSpPr>
                  <p:cNvPr id="132" name="Rectangle 131"/>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3" name="Rectangle 132"/>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4" name="Rectangle 133"/>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11" name="Group 51"/>
                <p:cNvGrpSpPr>
                  <a:grpSpLocks/>
                </p:cNvGrpSpPr>
                <p:nvPr/>
              </p:nvGrpSpPr>
              <p:grpSpPr bwMode="auto">
                <a:xfrm>
                  <a:off x="533400" y="2743200"/>
                  <a:ext cx="914400" cy="228600"/>
                  <a:chOff x="533400" y="2286000"/>
                  <a:chExt cx="914400" cy="228600"/>
                </a:xfrm>
              </p:grpSpPr>
              <p:sp>
                <p:nvSpPr>
                  <p:cNvPr id="128" name="Rectangle 127"/>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9" name="Rectangle 12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0" name="Rectangle 12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31" name="Rectangle 13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12" name="Group 56"/>
                <p:cNvGrpSpPr>
                  <a:grpSpLocks/>
                </p:cNvGrpSpPr>
                <p:nvPr/>
              </p:nvGrpSpPr>
              <p:grpSpPr bwMode="auto">
                <a:xfrm>
                  <a:off x="533400" y="2971800"/>
                  <a:ext cx="914400" cy="228600"/>
                  <a:chOff x="533400" y="2286000"/>
                  <a:chExt cx="914400" cy="228600"/>
                </a:xfrm>
              </p:grpSpPr>
              <p:sp>
                <p:nvSpPr>
                  <p:cNvPr id="124" name="Rectangle 123"/>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5" name="Rectangle 124"/>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6" name="Rectangle 125"/>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7" name="Rectangle 126"/>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13" name="Group 61"/>
                <p:cNvGrpSpPr>
                  <a:grpSpLocks/>
                </p:cNvGrpSpPr>
                <p:nvPr/>
              </p:nvGrpSpPr>
              <p:grpSpPr bwMode="auto">
                <a:xfrm>
                  <a:off x="533400" y="3200400"/>
                  <a:ext cx="914400" cy="228600"/>
                  <a:chOff x="533400" y="2286000"/>
                  <a:chExt cx="914400" cy="228600"/>
                </a:xfrm>
              </p:grpSpPr>
              <p:sp>
                <p:nvSpPr>
                  <p:cNvPr id="120" name="Rectangle 119"/>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1" name="Rectangle 120"/>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2" name="Rectangle 12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23" name="Rectangle 12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14" name="Group 66"/>
                <p:cNvGrpSpPr>
                  <a:grpSpLocks/>
                </p:cNvGrpSpPr>
                <p:nvPr/>
              </p:nvGrpSpPr>
              <p:grpSpPr bwMode="auto">
                <a:xfrm rot="5400000">
                  <a:off x="1104900" y="2628900"/>
                  <a:ext cx="914400" cy="228600"/>
                  <a:chOff x="533400" y="2286000"/>
                  <a:chExt cx="914400" cy="228600"/>
                </a:xfrm>
              </p:grpSpPr>
              <p:sp>
                <p:nvSpPr>
                  <p:cNvPr id="116" name="Rectangle 11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17" name="Rectangle 116"/>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18" name="Rectangle 117"/>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19" name="Rectangle 118"/>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15" name="Rectangle 114"/>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03" name="Rectangle 102"/>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4" name="Rectangle 103"/>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5" name="Rectangle 104"/>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6" name="Rectangle 105"/>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7" name="Rectangle 106"/>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08" name="Rectangle 107"/>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97" name="Group 96"/>
            <p:cNvGrpSpPr/>
            <p:nvPr/>
          </p:nvGrpSpPr>
          <p:grpSpPr>
            <a:xfrm>
              <a:off x="5033318" y="2331727"/>
              <a:ext cx="623273" cy="666164"/>
              <a:chOff x="5347602" y="2444799"/>
              <a:chExt cx="351465" cy="375997"/>
            </a:xfrm>
          </p:grpSpPr>
          <p:sp>
            <p:nvSpPr>
              <p:cNvPr id="99" name="Parallelogram 98"/>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Parallelogram 100"/>
              <p:cNvSpPr/>
              <p:nvPr/>
            </p:nvSpPr>
            <p:spPr>
              <a:xfrm rot="18139132" flipH="1">
                <a:off x="5331786" y="2624403"/>
                <a:ext cx="212209" cy="180578"/>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Parallelogram 97"/>
            <p:cNvSpPr/>
            <p:nvPr/>
          </p:nvSpPr>
          <p:spPr>
            <a:xfrm rot="18139132" flipH="1">
              <a:off x="5430147" y="2630995"/>
              <a:ext cx="378748" cy="37143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5363"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cxnSp>
        <p:nvCxnSpPr>
          <p:cNvPr id="88" name="Straight Arrow Connector 87"/>
          <p:cNvCxnSpPr/>
          <p:nvPr/>
        </p:nvCxnSpPr>
        <p:spPr>
          <a:xfrm flipV="1">
            <a:off x="1905000" y="2514600"/>
            <a:ext cx="685800" cy="3429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905000" y="2857500"/>
            <a:ext cx="762000" cy="266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367" name="TextBox 139"/>
          <p:cNvSpPr txBox="1">
            <a:spLocks noChangeArrowheads="1"/>
          </p:cNvSpPr>
          <p:nvPr/>
        </p:nvSpPr>
        <p:spPr bwMode="auto">
          <a:xfrm>
            <a:off x="2819400" y="23622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Max RGB Values</a:t>
            </a:r>
          </a:p>
        </p:txBody>
      </p:sp>
      <p:sp>
        <p:nvSpPr>
          <p:cNvPr id="15368" name="TextBox 140"/>
          <p:cNvSpPr txBox="1">
            <a:spLocks noChangeArrowheads="1"/>
          </p:cNvSpPr>
          <p:nvPr/>
        </p:nvSpPr>
        <p:spPr bwMode="auto">
          <a:xfrm>
            <a:off x="2895600" y="28956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Min RGB Values</a:t>
            </a:r>
          </a:p>
        </p:txBody>
      </p:sp>
      <p:grpSp>
        <p:nvGrpSpPr>
          <p:cNvPr id="15369" name="Group 141"/>
          <p:cNvGrpSpPr>
            <a:grpSpLocks/>
          </p:cNvGrpSpPr>
          <p:nvPr/>
        </p:nvGrpSpPr>
        <p:grpSpPr bwMode="auto">
          <a:xfrm>
            <a:off x="5562600" y="2286000"/>
            <a:ext cx="1371600" cy="1143000"/>
            <a:chOff x="533400" y="2286000"/>
            <a:chExt cx="1371600" cy="1143000"/>
          </a:xfrm>
        </p:grpSpPr>
        <p:grpSp>
          <p:nvGrpSpPr>
            <p:cNvPr id="15373" name="Group 72"/>
            <p:cNvGrpSpPr>
              <a:grpSpLocks/>
            </p:cNvGrpSpPr>
            <p:nvPr/>
          </p:nvGrpSpPr>
          <p:grpSpPr bwMode="auto">
            <a:xfrm>
              <a:off x="533400" y="2286000"/>
              <a:ext cx="1143000" cy="1143000"/>
              <a:chOff x="533400" y="2286000"/>
              <a:chExt cx="1143000" cy="1143000"/>
            </a:xfrm>
          </p:grpSpPr>
          <p:grpSp>
            <p:nvGrpSpPr>
              <p:cNvPr id="15380" name="Group 45"/>
              <p:cNvGrpSpPr>
                <a:grpSpLocks/>
              </p:cNvGrpSpPr>
              <p:nvPr/>
            </p:nvGrpSpPr>
            <p:grpSpPr bwMode="auto">
              <a:xfrm>
                <a:off x="533400" y="2286000"/>
                <a:ext cx="914400" cy="228600"/>
                <a:chOff x="533400" y="2286000"/>
                <a:chExt cx="914400" cy="228600"/>
              </a:xfrm>
            </p:grpSpPr>
            <p:sp>
              <p:nvSpPr>
                <p:cNvPr id="176" name="Rectangle 17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7" name="Rectangle 176"/>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8" name="Rectangle 177"/>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9" name="Rectangle 178"/>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5381" name="Group 46"/>
              <p:cNvGrpSpPr>
                <a:grpSpLocks/>
              </p:cNvGrpSpPr>
              <p:nvPr/>
            </p:nvGrpSpPr>
            <p:grpSpPr bwMode="auto">
              <a:xfrm>
                <a:off x="533400" y="2514600"/>
                <a:ext cx="914400" cy="228600"/>
                <a:chOff x="533400" y="2286000"/>
                <a:chExt cx="914400" cy="228600"/>
              </a:xfrm>
            </p:grpSpPr>
            <p:sp>
              <p:nvSpPr>
                <p:cNvPr id="173" name="Rectangle 17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4" name="Rectangle 173"/>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5" name="Rectangle 174"/>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5382" name="Group 51"/>
              <p:cNvGrpSpPr>
                <a:grpSpLocks/>
              </p:cNvGrpSpPr>
              <p:nvPr/>
            </p:nvGrpSpPr>
            <p:grpSpPr bwMode="auto">
              <a:xfrm>
                <a:off x="533400" y="2743200"/>
                <a:ext cx="914400" cy="228600"/>
                <a:chOff x="533400" y="2286000"/>
                <a:chExt cx="914400" cy="228600"/>
              </a:xfrm>
            </p:grpSpPr>
            <p:sp>
              <p:nvSpPr>
                <p:cNvPr id="169" name="Rectangle 168"/>
                <p:cNvSpPr/>
                <p:nvPr/>
              </p:nvSpPr>
              <p:spPr>
                <a:xfrm>
                  <a:off x="5334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0" name="Rectangle 169"/>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1" name="Rectangle 170"/>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2" name="Rectangle 171"/>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5383" name="Group 56"/>
              <p:cNvGrpSpPr>
                <a:grpSpLocks/>
              </p:cNvGrpSpPr>
              <p:nvPr/>
            </p:nvGrpSpPr>
            <p:grpSpPr bwMode="auto">
              <a:xfrm>
                <a:off x="533400" y="2971800"/>
                <a:ext cx="914400" cy="228600"/>
                <a:chOff x="533400" y="2286000"/>
                <a:chExt cx="914400" cy="228600"/>
              </a:xfrm>
            </p:grpSpPr>
            <p:sp>
              <p:nvSpPr>
                <p:cNvPr id="165" name="Rectangle 164"/>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6" name="Rectangle 165"/>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7" name="Rectangle 166"/>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8" name="Rectangle 167"/>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5384" name="Group 61"/>
              <p:cNvGrpSpPr>
                <a:grpSpLocks/>
              </p:cNvGrpSpPr>
              <p:nvPr/>
            </p:nvGrpSpPr>
            <p:grpSpPr bwMode="auto">
              <a:xfrm>
                <a:off x="533400" y="3200400"/>
                <a:ext cx="914400" cy="228600"/>
                <a:chOff x="533400" y="2286000"/>
                <a:chExt cx="914400" cy="228600"/>
              </a:xfrm>
            </p:grpSpPr>
            <p:sp>
              <p:nvSpPr>
                <p:cNvPr id="161" name="Rectangle 160"/>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2" name="Rectangle 161"/>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3" name="Rectangle 162"/>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4" name="Rectangle 163"/>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5385" name="Group 66"/>
              <p:cNvGrpSpPr>
                <a:grpSpLocks/>
              </p:cNvGrpSpPr>
              <p:nvPr/>
            </p:nvGrpSpPr>
            <p:grpSpPr bwMode="auto">
              <a:xfrm rot="5400000">
                <a:off x="1104900" y="2628900"/>
                <a:ext cx="914400" cy="228600"/>
                <a:chOff x="533400" y="2286000"/>
                <a:chExt cx="914400" cy="228600"/>
              </a:xfrm>
            </p:grpSpPr>
            <p:sp>
              <p:nvSpPr>
                <p:cNvPr id="157" name="Rectangle 15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8" name="Rectangle 157"/>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9" name="Rectangle 158"/>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0" name="Rectangle 159"/>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56" name="Rectangle 155"/>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44" name="Rectangle 143"/>
            <p:cNvSpPr/>
            <p:nvPr/>
          </p:nvSpPr>
          <p:spPr>
            <a:xfrm>
              <a:off x="990600" y="25146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5" name="Rectangle 14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6" name="Rectangle 14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7" name="Rectangle 146"/>
            <p:cNvSpPr/>
            <p:nvPr/>
          </p:nvSpPr>
          <p:spPr>
            <a:xfrm rot="5400000">
              <a:off x="1676400" y="27432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8" name="Rectangle 14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9" name="Rectangle 14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cxnSp>
        <p:nvCxnSpPr>
          <p:cNvPr id="180" name="Straight Arrow Connector 179"/>
          <p:cNvCxnSpPr/>
          <p:nvPr/>
        </p:nvCxnSpPr>
        <p:spPr>
          <a:xfrm>
            <a:off x="4724400" y="2590800"/>
            <a:ext cx="762000" cy="1905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4724400" y="2971800"/>
            <a:ext cx="762000" cy="1524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824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304800"/>
            <a:ext cx="8229600" cy="1143000"/>
          </a:xfrm>
        </p:spPr>
        <p:txBody>
          <a:bodyPr/>
          <a:lstStyle/>
          <a:p>
            <a:pPr eaLnBrk="1" hangingPunct="1"/>
            <a:r>
              <a:rPr lang="en-US" dirty="0" smtClean="0"/>
              <a:t>Most Common Jellies</a:t>
            </a:r>
          </a:p>
        </p:txBody>
      </p:sp>
      <p:pic>
        <p:nvPicPr>
          <p:cNvPr id="4099" name="Picture 10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14429"/>
          <a:stretch>
            <a:fillRect/>
          </a:stretch>
        </p:blipFill>
        <p:spPr>
          <a:xfrm>
            <a:off x="609599" y="2287506"/>
            <a:ext cx="3657601" cy="2528912"/>
          </a:xfrm>
          <a:ln w="28575">
            <a:solidFill>
              <a:srgbClr val="FFFFFF"/>
            </a:solidFill>
            <a:miter lim="800000"/>
            <a:headEnd/>
            <a:tailEnd/>
          </a:ln>
        </p:spPr>
      </p:pic>
      <p:pic>
        <p:nvPicPr>
          <p:cNvPr id="4100" name="Picture 3" descr="P8280037.JPG"/>
          <p:cNvPicPr>
            <a:picLocks noChangeAspect="1"/>
          </p:cNvPicPr>
          <p:nvPr/>
        </p:nvPicPr>
        <p:blipFill>
          <a:blip r:embed="rId4" cstate="print">
            <a:extLst>
              <a:ext uri="{28A0092B-C50C-407E-A947-70E740481C1C}">
                <a14:useLocalDpi xmlns:a14="http://schemas.microsoft.com/office/drawing/2010/main" val="0"/>
              </a:ext>
            </a:extLst>
          </a:blip>
          <a:srcRect l="12245" t="8163" b="10204"/>
          <a:stretch>
            <a:fillRect/>
          </a:stretch>
        </p:blipFill>
        <p:spPr bwMode="auto">
          <a:xfrm>
            <a:off x="4953000" y="2286001"/>
            <a:ext cx="3597127" cy="2508524"/>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nvGrpSpPr>
          <p:cNvPr id="4101" name="Group 9"/>
          <p:cNvGrpSpPr>
            <a:grpSpLocks/>
          </p:cNvGrpSpPr>
          <p:nvPr/>
        </p:nvGrpSpPr>
        <p:grpSpPr bwMode="auto">
          <a:xfrm>
            <a:off x="1219200" y="5029201"/>
            <a:ext cx="7086599" cy="699984"/>
            <a:chOff x="762000" y="6952727"/>
            <a:chExt cx="7086599" cy="699985"/>
          </a:xfrm>
        </p:grpSpPr>
        <p:sp>
          <p:nvSpPr>
            <p:cNvPr id="4105" name="TextBox 4"/>
            <p:cNvSpPr txBox="1">
              <a:spLocks noChangeArrowheads="1"/>
            </p:cNvSpPr>
            <p:nvPr/>
          </p:nvSpPr>
          <p:spPr bwMode="auto">
            <a:xfrm>
              <a:off x="4952999" y="6952727"/>
              <a:ext cx="289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Brown Sea Nettle (</a:t>
              </a:r>
              <a:r>
                <a:rPr lang="en-US" dirty="0" err="1"/>
                <a:t>C</a:t>
              </a:r>
              <a:r>
                <a:rPr lang="en-US" i="1" dirty="0" err="1"/>
                <a:t>hrysaora</a:t>
              </a:r>
              <a:r>
                <a:rPr lang="en-US" i="1" dirty="0"/>
                <a:t> </a:t>
              </a:r>
              <a:r>
                <a:rPr lang="en-US" i="1" dirty="0" err="1"/>
                <a:t>fuscescens</a:t>
              </a:r>
              <a:r>
                <a:rPr lang="en-US" dirty="0"/>
                <a:t>)</a:t>
              </a:r>
            </a:p>
          </p:txBody>
        </p:sp>
        <p:sp>
          <p:nvSpPr>
            <p:cNvPr id="4106" name="TextBox 5"/>
            <p:cNvSpPr txBox="1">
              <a:spLocks noChangeArrowheads="1"/>
            </p:cNvSpPr>
            <p:nvPr/>
          </p:nvSpPr>
          <p:spPr bwMode="auto">
            <a:xfrm>
              <a:off x="762000" y="7006599"/>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Moon Jelly </a:t>
              </a:r>
            </a:p>
            <a:p>
              <a:pPr algn="ctr" eaLnBrk="1" hangingPunct="1"/>
              <a:r>
                <a:rPr lang="en-US" dirty="0"/>
                <a:t>(</a:t>
              </a:r>
              <a:r>
                <a:rPr lang="en-US" i="1" dirty="0"/>
                <a:t>Aurelia</a:t>
              </a:r>
              <a:r>
                <a:rPr lang="en-US" dirty="0"/>
                <a:t> spp.)</a:t>
              </a:r>
            </a:p>
          </p:txBody>
        </p:sp>
      </p:grpSp>
      <p:sp>
        <p:nvSpPr>
          <p:cNvPr id="4102" name="TextBox 7"/>
          <p:cNvSpPr txBox="1">
            <a:spLocks noChangeArrowheads="1"/>
          </p:cNvSpPr>
          <p:nvPr/>
        </p:nvSpPr>
        <p:spPr bwMode="auto">
          <a:xfrm>
            <a:off x="529490" y="4624052"/>
            <a:ext cx="37416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dirty="0">
                <a:hlinkClick r:id="rId5"/>
              </a:rPr>
              <a:t>animaldiversity.ummz.umich.edu</a:t>
            </a:r>
            <a:endParaRPr lang="en-US" sz="1000" dirty="0"/>
          </a:p>
        </p:txBody>
      </p:sp>
      <p:sp>
        <p:nvSpPr>
          <p:cNvPr id="9" name="Title 3"/>
          <p:cNvSpPr txBox="1">
            <a:spLocks/>
          </p:cNvSpPr>
          <p:nvPr/>
        </p:nvSpPr>
        <p:spPr bwMode="auto">
          <a:xfrm>
            <a:off x="304800" y="152400"/>
            <a:ext cx="2743200" cy="412750"/>
          </a:xfrm>
          <a:prstGeom prst="rect">
            <a:avLst/>
          </a:prstGeom>
          <a:noFill/>
          <a:ln w="9525">
            <a:noFill/>
            <a:miter lim="800000"/>
            <a:headEnd/>
            <a:tailEnd/>
          </a:ln>
        </p:spPr>
        <p:txBody>
          <a:bodyPr anchor="ctr"/>
          <a:lstStyle/>
          <a:p>
            <a:pPr>
              <a:defRPr/>
            </a:pPr>
            <a:r>
              <a:rPr lang="en-US" sz="2400" dirty="0">
                <a:latin typeface="+mj-lt"/>
              </a:rPr>
              <a:t>Introduction</a:t>
            </a:r>
            <a:endParaRPr lang="en-US" sz="2400" dirty="0">
              <a:latin typeface="+mj-lt"/>
              <a:ea typeface="+mj-ea"/>
              <a:cs typeface="+mj-cs"/>
            </a:endParaRPr>
          </a:p>
        </p:txBody>
      </p:sp>
    </p:spTree>
    <p:extLst>
      <p:ext uri="{BB962C8B-B14F-4D97-AF65-F5344CB8AC3E}">
        <p14:creationId xmlns:p14="http://schemas.microsoft.com/office/powerpoint/2010/main" val="106847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533400" y="1992218"/>
            <a:ext cx="1600200" cy="1451155"/>
            <a:chOff x="3334376" y="2301585"/>
            <a:chExt cx="2837823" cy="2600959"/>
          </a:xfrm>
        </p:grpSpPr>
        <p:grpSp>
          <p:nvGrpSpPr>
            <p:cNvPr id="187" name="Group 186"/>
            <p:cNvGrpSpPr/>
            <p:nvPr/>
          </p:nvGrpSpPr>
          <p:grpSpPr>
            <a:xfrm>
              <a:off x="3432202" y="2301585"/>
              <a:ext cx="629863" cy="686613"/>
              <a:chOff x="5343887" y="2444799"/>
              <a:chExt cx="355180" cy="387539"/>
            </a:xfrm>
          </p:grpSpPr>
          <p:sp>
            <p:nvSpPr>
              <p:cNvPr id="274" name="Parallelogram 273"/>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Parallelogram 274"/>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Parallelogram 275"/>
              <p:cNvSpPr/>
              <p:nvPr/>
            </p:nvSpPr>
            <p:spPr>
              <a:xfrm rot="18139132" flipH="1">
                <a:off x="5329234" y="2622362"/>
                <a:ext cx="224629" cy="195323"/>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p:cNvGrpSpPr/>
            <p:nvPr/>
          </p:nvGrpSpPr>
          <p:grpSpPr>
            <a:xfrm>
              <a:off x="3809025" y="2313280"/>
              <a:ext cx="644050" cy="682499"/>
              <a:chOff x="5335886" y="2444799"/>
              <a:chExt cx="363181" cy="385217"/>
            </a:xfrm>
          </p:grpSpPr>
          <p:sp>
            <p:nvSpPr>
              <p:cNvPr id="271" name="Parallelogram 270"/>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Parallelogram 271"/>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Parallelogram 272"/>
              <p:cNvSpPr/>
              <p:nvPr/>
            </p:nvSpPr>
            <p:spPr>
              <a:xfrm rot="18139132" flipH="1">
                <a:off x="5326247" y="2616927"/>
                <a:ext cx="222728" cy="203450"/>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p:cNvGrpSpPr/>
            <p:nvPr/>
          </p:nvGrpSpPr>
          <p:grpSpPr>
            <a:xfrm>
              <a:off x="4213516" y="2316658"/>
              <a:ext cx="644951" cy="682239"/>
              <a:chOff x="5335378" y="2444799"/>
              <a:chExt cx="363689" cy="385070"/>
            </a:xfrm>
          </p:grpSpPr>
          <p:sp>
            <p:nvSpPr>
              <p:cNvPr id="268" name="Parallelogram 267"/>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Parallelogram 268"/>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Parallelogram 269"/>
              <p:cNvSpPr/>
              <p:nvPr/>
            </p:nvSpPr>
            <p:spPr>
              <a:xfrm rot="18139132" flipH="1">
                <a:off x="5325442" y="2615467"/>
                <a:ext cx="224338" cy="20446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4619481" y="2328355"/>
              <a:ext cx="615794" cy="690687"/>
              <a:chOff x="5351820" y="2444799"/>
              <a:chExt cx="347247" cy="389838"/>
            </a:xfrm>
          </p:grpSpPr>
          <p:sp>
            <p:nvSpPr>
              <p:cNvPr id="265" name="Parallelogram 264"/>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Parallelogram 265"/>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Parallelogram 266"/>
              <p:cNvSpPr/>
              <p:nvPr/>
            </p:nvSpPr>
            <p:spPr>
              <a:xfrm rot="18139132" flipH="1">
                <a:off x="5331670" y="2626781"/>
                <a:ext cx="228006" cy="18770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a:off x="5773610" y="2497357"/>
              <a:ext cx="398589" cy="2399835"/>
              <a:chOff x="5533576" y="2531682"/>
              <a:chExt cx="224765" cy="1354517"/>
            </a:xfrm>
          </p:grpSpPr>
          <p:sp>
            <p:nvSpPr>
              <p:cNvPr id="253" name="Parallelogram 252"/>
              <p:cNvSpPr/>
              <p:nvPr/>
            </p:nvSpPr>
            <p:spPr>
              <a:xfrm rot="16200000" flipV="1">
                <a:off x="5413510" y="2801692"/>
                <a:ext cx="316537"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Parallelogram 253"/>
              <p:cNvSpPr/>
              <p:nvPr/>
            </p:nvSpPr>
            <p:spPr>
              <a:xfrm rot="16200000" flipV="1">
                <a:off x="5372616" y="3100526"/>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Parallelogram 254"/>
              <p:cNvSpPr/>
              <p:nvPr/>
            </p:nvSpPr>
            <p:spPr>
              <a:xfrm rot="16200000" flipV="1">
                <a:off x="5372616" y="3379920"/>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Parallelogram 255"/>
              <p:cNvSpPr/>
              <p:nvPr/>
            </p:nvSpPr>
            <p:spPr>
              <a:xfrm rot="16200000" flipV="1">
                <a:off x="5372616" y="3648834"/>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Parallelogram 256"/>
              <p:cNvSpPr/>
              <p:nvPr/>
            </p:nvSpPr>
            <p:spPr>
              <a:xfrm rot="16200000" flipV="1">
                <a:off x="5481739" y="2732322"/>
                <a:ext cx="323986"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arallelogram 257"/>
              <p:cNvSpPr/>
              <p:nvPr/>
            </p:nvSpPr>
            <p:spPr>
              <a:xfrm rot="16200000" flipV="1">
                <a:off x="5444569" y="3027431"/>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arallelogram 258"/>
              <p:cNvSpPr/>
              <p:nvPr/>
            </p:nvSpPr>
            <p:spPr>
              <a:xfrm rot="16200000" flipV="1">
                <a:off x="5444569" y="3306825"/>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arallelogram 259"/>
              <p:cNvSpPr/>
              <p:nvPr/>
            </p:nvSpPr>
            <p:spPr>
              <a:xfrm rot="16200000" flipV="1">
                <a:off x="5444569" y="3575739"/>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arallelogram 260"/>
              <p:cNvSpPr/>
              <p:nvPr/>
            </p:nvSpPr>
            <p:spPr>
              <a:xfrm rot="16200000" flipV="1">
                <a:off x="5554724" y="2658893"/>
                <a:ext cx="330825" cy="76403"/>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Parallelogram 261"/>
              <p:cNvSpPr/>
              <p:nvPr/>
            </p:nvSpPr>
            <p:spPr>
              <a:xfrm rot="16200000" flipV="1">
                <a:off x="5520975" y="2957420"/>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Parallelogram 262"/>
              <p:cNvSpPr/>
              <p:nvPr/>
            </p:nvSpPr>
            <p:spPr>
              <a:xfrm rot="16200000" flipV="1">
                <a:off x="5520975" y="3236814"/>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Parallelogram 263"/>
              <p:cNvSpPr/>
              <p:nvPr/>
            </p:nvSpPr>
            <p:spPr>
              <a:xfrm rot="16200000" flipV="1">
                <a:off x="5520975" y="3505728"/>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 name="Parallelogram 207"/>
            <p:cNvSpPr/>
            <p:nvPr/>
          </p:nvSpPr>
          <p:spPr>
            <a:xfrm rot="18139132" flipH="1">
              <a:off x="5519977" y="2494156"/>
              <a:ext cx="459506" cy="388458"/>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Parallelogram 208"/>
            <p:cNvSpPr/>
            <p:nvPr/>
          </p:nvSpPr>
          <p:spPr>
            <a:xfrm rot="18139132" flipH="1">
              <a:off x="5621278" y="2341636"/>
              <a:ext cx="444020" cy="447594"/>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 name="Group 85"/>
            <p:cNvGrpSpPr>
              <a:grpSpLocks/>
            </p:cNvGrpSpPr>
            <p:nvPr/>
          </p:nvGrpSpPr>
          <p:grpSpPr bwMode="auto">
            <a:xfrm>
              <a:off x="3334376" y="2877460"/>
              <a:ext cx="2432341" cy="2025084"/>
              <a:chOff x="533400" y="2286000"/>
              <a:chExt cx="1371600" cy="1143000"/>
            </a:xfrm>
          </p:grpSpPr>
          <p:grpSp>
            <p:nvGrpSpPr>
              <p:cNvPr id="216" name="Group 72"/>
              <p:cNvGrpSpPr>
                <a:grpSpLocks/>
              </p:cNvGrpSpPr>
              <p:nvPr/>
            </p:nvGrpSpPr>
            <p:grpSpPr bwMode="auto">
              <a:xfrm>
                <a:off x="533400" y="2286000"/>
                <a:ext cx="1143000" cy="1143000"/>
                <a:chOff x="533400" y="2286000"/>
                <a:chExt cx="1143000" cy="1143000"/>
              </a:xfrm>
            </p:grpSpPr>
            <p:grpSp>
              <p:nvGrpSpPr>
                <p:cNvPr id="223" name="Group 45"/>
                <p:cNvGrpSpPr>
                  <a:grpSpLocks/>
                </p:cNvGrpSpPr>
                <p:nvPr/>
              </p:nvGrpSpPr>
              <p:grpSpPr bwMode="auto">
                <a:xfrm>
                  <a:off x="533400" y="2286000"/>
                  <a:ext cx="914400" cy="228600"/>
                  <a:chOff x="533400" y="2286000"/>
                  <a:chExt cx="914400" cy="228600"/>
                </a:xfrm>
              </p:grpSpPr>
              <p:sp>
                <p:nvSpPr>
                  <p:cNvPr id="249" name="Rectangle 248"/>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0" name="Rectangle 249"/>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1" name="Rectangle 250"/>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2" name="Rectangle 251"/>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4" name="Group 46"/>
                <p:cNvGrpSpPr>
                  <a:grpSpLocks/>
                </p:cNvGrpSpPr>
                <p:nvPr/>
              </p:nvGrpSpPr>
              <p:grpSpPr bwMode="auto">
                <a:xfrm>
                  <a:off x="533400" y="2514600"/>
                  <a:ext cx="914400" cy="228600"/>
                  <a:chOff x="533400" y="2286000"/>
                  <a:chExt cx="914400" cy="228600"/>
                </a:xfrm>
              </p:grpSpPr>
              <p:sp>
                <p:nvSpPr>
                  <p:cNvPr id="246" name="Rectangle 24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7" name="Rectangle 246"/>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8" name="Rectangle 247"/>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5" name="Group 51"/>
                <p:cNvGrpSpPr>
                  <a:grpSpLocks/>
                </p:cNvGrpSpPr>
                <p:nvPr/>
              </p:nvGrpSpPr>
              <p:grpSpPr bwMode="auto">
                <a:xfrm>
                  <a:off x="533400" y="2743200"/>
                  <a:ext cx="914400" cy="228600"/>
                  <a:chOff x="533400" y="2286000"/>
                  <a:chExt cx="914400" cy="228600"/>
                </a:xfrm>
              </p:grpSpPr>
              <p:sp>
                <p:nvSpPr>
                  <p:cNvPr id="242" name="Rectangle 241"/>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3" name="Rectangle 242"/>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4" name="Rectangle 243"/>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5" name="Rectangle 244"/>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6" name="Group 56"/>
                <p:cNvGrpSpPr>
                  <a:grpSpLocks/>
                </p:cNvGrpSpPr>
                <p:nvPr/>
              </p:nvGrpSpPr>
              <p:grpSpPr bwMode="auto">
                <a:xfrm>
                  <a:off x="533400" y="2971800"/>
                  <a:ext cx="914400" cy="228600"/>
                  <a:chOff x="533400" y="2286000"/>
                  <a:chExt cx="914400" cy="228600"/>
                </a:xfrm>
              </p:grpSpPr>
              <p:sp>
                <p:nvSpPr>
                  <p:cNvPr id="238" name="Rectangle 23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9" name="Rectangle 23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0" name="Rectangle 23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1" name="Rectangle 24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7" name="Group 61"/>
                <p:cNvGrpSpPr>
                  <a:grpSpLocks/>
                </p:cNvGrpSpPr>
                <p:nvPr/>
              </p:nvGrpSpPr>
              <p:grpSpPr bwMode="auto">
                <a:xfrm>
                  <a:off x="533400" y="3200400"/>
                  <a:ext cx="914400" cy="228600"/>
                  <a:chOff x="533400" y="2286000"/>
                  <a:chExt cx="914400" cy="228600"/>
                </a:xfrm>
              </p:grpSpPr>
              <p:sp>
                <p:nvSpPr>
                  <p:cNvPr id="234" name="Rectangle 233"/>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5" name="Rectangle 234"/>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6" name="Rectangle 235"/>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7" name="Rectangle 236"/>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8" name="Group 66"/>
                <p:cNvGrpSpPr>
                  <a:grpSpLocks/>
                </p:cNvGrpSpPr>
                <p:nvPr/>
              </p:nvGrpSpPr>
              <p:grpSpPr bwMode="auto">
                <a:xfrm rot="5400000">
                  <a:off x="1104900" y="2628900"/>
                  <a:ext cx="914400" cy="228600"/>
                  <a:chOff x="533400" y="2286000"/>
                  <a:chExt cx="914400" cy="228600"/>
                </a:xfrm>
              </p:grpSpPr>
              <p:sp>
                <p:nvSpPr>
                  <p:cNvPr id="230" name="Rectangle 229"/>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1" name="Rectangle 230"/>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2" name="Rectangle 23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3" name="Rectangle 23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229" name="Rectangle 228"/>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217" name="Rectangle 216"/>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18" name="Rectangle 217"/>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19" name="Rectangle 218"/>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0" name="Rectangle 219"/>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1" name="Rectangle 220"/>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2" name="Rectangle 221"/>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11" name="Group 210"/>
            <p:cNvGrpSpPr/>
            <p:nvPr/>
          </p:nvGrpSpPr>
          <p:grpSpPr>
            <a:xfrm>
              <a:off x="5033318" y="2331727"/>
              <a:ext cx="623273" cy="666164"/>
              <a:chOff x="5347602" y="2444799"/>
              <a:chExt cx="351465" cy="375997"/>
            </a:xfrm>
          </p:grpSpPr>
          <p:sp>
            <p:nvSpPr>
              <p:cNvPr id="213" name="Parallelogram 212"/>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Parallelogram 213"/>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Parallelogram 214"/>
              <p:cNvSpPr/>
              <p:nvPr/>
            </p:nvSpPr>
            <p:spPr>
              <a:xfrm rot="18139132" flipH="1">
                <a:off x="5331786" y="2624403"/>
                <a:ext cx="212209" cy="180578"/>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Parallelogram 211"/>
            <p:cNvSpPr/>
            <p:nvPr/>
          </p:nvSpPr>
          <p:spPr>
            <a:xfrm rot="18139132" flipH="1">
              <a:off x="5430147" y="2630995"/>
              <a:ext cx="378748" cy="37143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7411"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pic>
        <p:nvPicPr>
          <p:cNvPr id="17412" name="Picture 62" descr="MatLab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0690" y="4114799"/>
            <a:ext cx="2971800" cy="2460625"/>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cxnSp>
        <p:nvCxnSpPr>
          <p:cNvPr id="88" name="Straight Arrow Connector 87"/>
          <p:cNvCxnSpPr/>
          <p:nvPr/>
        </p:nvCxnSpPr>
        <p:spPr>
          <a:xfrm flipV="1">
            <a:off x="1905000" y="2514600"/>
            <a:ext cx="685800" cy="3429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905000" y="2857500"/>
            <a:ext cx="762000" cy="266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416" name="TextBox 139"/>
          <p:cNvSpPr txBox="1">
            <a:spLocks noChangeArrowheads="1"/>
          </p:cNvSpPr>
          <p:nvPr/>
        </p:nvSpPr>
        <p:spPr bwMode="auto">
          <a:xfrm>
            <a:off x="2819400" y="23622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Max RGB Values</a:t>
            </a:r>
          </a:p>
        </p:txBody>
      </p:sp>
      <p:sp>
        <p:nvSpPr>
          <p:cNvPr id="17417" name="TextBox 140"/>
          <p:cNvSpPr txBox="1">
            <a:spLocks noChangeArrowheads="1"/>
          </p:cNvSpPr>
          <p:nvPr/>
        </p:nvSpPr>
        <p:spPr bwMode="auto">
          <a:xfrm>
            <a:off x="2895600" y="28956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Min RGB Values</a:t>
            </a:r>
          </a:p>
        </p:txBody>
      </p:sp>
      <p:grpSp>
        <p:nvGrpSpPr>
          <p:cNvPr id="17418" name="Group 141"/>
          <p:cNvGrpSpPr>
            <a:grpSpLocks/>
          </p:cNvGrpSpPr>
          <p:nvPr/>
        </p:nvGrpSpPr>
        <p:grpSpPr bwMode="auto">
          <a:xfrm>
            <a:off x="5562600" y="2286000"/>
            <a:ext cx="1371600" cy="1143000"/>
            <a:chOff x="533400" y="2286000"/>
            <a:chExt cx="1371600" cy="1143000"/>
          </a:xfrm>
        </p:grpSpPr>
        <p:grpSp>
          <p:nvGrpSpPr>
            <p:cNvPr id="17425" name="Group 72"/>
            <p:cNvGrpSpPr>
              <a:grpSpLocks/>
            </p:cNvGrpSpPr>
            <p:nvPr/>
          </p:nvGrpSpPr>
          <p:grpSpPr bwMode="auto">
            <a:xfrm>
              <a:off x="533400" y="2286000"/>
              <a:ext cx="1143000" cy="1143000"/>
              <a:chOff x="533400" y="2286000"/>
              <a:chExt cx="1143000" cy="1143000"/>
            </a:xfrm>
          </p:grpSpPr>
          <p:grpSp>
            <p:nvGrpSpPr>
              <p:cNvPr id="17432" name="Group 45"/>
              <p:cNvGrpSpPr>
                <a:grpSpLocks/>
              </p:cNvGrpSpPr>
              <p:nvPr/>
            </p:nvGrpSpPr>
            <p:grpSpPr bwMode="auto">
              <a:xfrm>
                <a:off x="533400" y="2286000"/>
                <a:ext cx="914400" cy="228600"/>
                <a:chOff x="533400" y="2286000"/>
                <a:chExt cx="914400" cy="228600"/>
              </a:xfrm>
            </p:grpSpPr>
            <p:sp>
              <p:nvSpPr>
                <p:cNvPr id="176" name="Rectangle 17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7" name="Rectangle 176"/>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8" name="Rectangle 177"/>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9" name="Rectangle 178"/>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3" name="Group 46"/>
              <p:cNvGrpSpPr>
                <a:grpSpLocks/>
              </p:cNvGrpSpPr>
              <p:nvPr/>
            </p:nvGrpSpPr>
            <p:grpSpPr bwMode="auto">
              <a:xfrm>
                <a:off x="533400" y="2514600"/>
                <a:ext cx="914400" cy="228600"/>
                <a:chOff x="533400" y="2286000"/>
                <a:chExt cx="914400" cy="228600"/>
              </a:xfrm>
            </p:grpSpPr>
            <p:sp>
              <p:nvSpPr>
                <p:cNvPr id="173" name="Rectangle 17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4" name="Rectangle 173"/>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5" name="Rectangle 174"/>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4" name="Group 51"/>
              <p:cNvGrpSpPr>
                <a:grpSpLocks/>
              </p:cNvGrpSpPr>
              <p:nvPr/>
            </p:nvGrpSpPr>
            <p:grpSpPr bwMode="auto">
              <a:xfrm>
                <a:off x="533400" y="2743200"/>
                <a:ext cx="914400" cy="228600"/>
                <a:chOff x="533400" y="2286000"/>
                <a:chExt cx="914400" cy="228600"/>
              </a:xfrm>
            </p:grpSpPr>
            <p:sp>
              <p:nvSpPr>
                <p:cNvPr id="169" name="Rectangle 168"/>
                <p:cNvSpPr/>
                <p:nvPr/>
              </p:nvSpPr>
              <p:spPr>
                <a:xfrm>
                  <a:off x="5334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0" name="Rectangle 169"/>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1" name="Rectangle 170"/>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2" name="Rectangle 171"/>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5" name="Group 56"/>
              <p:cNvGrpSpPr>
                <a:grpSpLocks/>
              </p:cNvGrpSpPr>
              <p:nvPr/>
            </p:nvGrpSpPr>
            <p:grpSpPr bwMode="auto">
              <a:xfrm>
                <a:off x="533400" y="2971800"/>
                <a:ext cx="914400" cy="228600"/>
                <a:chOff x="533400" y="2286000"/>
                <a:chExt cx="914400" cy="228600"/>
              </a:xfrm>
            </p:grpSpPr>
            <p:sp>
              <p:nvSpPr>
                <p:cNvPr id="165" name="Rectangle 164"/>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6" name="Rectangle 165"/>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7" name="Rectangle 166"/>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8" name="Rectangle 167"/>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6" name="Group 61"/>
              <p:cNvGrpSpPr>
                <a:grpSpLocks/>
              </p:cNvGrpSpPr>
              <p:nvPr/>
            </p:nvGrpSpPr>
            <p:grpSpPr bwMode="auto">
              <a:xfrm>
                <a:off x="533400" y="3200400"/>
                <a:ext cx="914400" cy="228600"/>
                <a:chOff x="533400" y="2286000"/>
                <a:chExt cx="914400" cy="228600"/>
              </a:xfrm>
            </p:grpSpPr>
            <p:sp>
              <p:nvSpPr>
                <p:cNvPr id="161" name="Rectangle 160"/>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2" name="Rectangle 161"/>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3" name="Rectangle 162"/>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4" name="Rectangle 163"/>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7" name="Group 66"/>
              <p:cNvGrpSpPr>
                <a:grpSpLocks/>
              </p:cNvGrpSpPr>
              <p:nvPr/>
            </p:nvGrpSpPr>
            <p:grpSpPr bwMode="auto">
              <a:xfrm rot="5400000">
                <a:off x="1104900" y="2628900"/>
                <a:ext cx="914400" cy="228600"/>
                <a:chOff x="533400" y="2286000"/>
                <a:chExt cx="914400" cy="228600"/>
              </a:xfrm>
            </p:grpSpPr>
            <p:sp>
              <p:nvSpPr>
                <p:cNvPr id="157" name="Rectangle 15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8" name="Rectangle 157"/>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9" name="Rectangle 158"/>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0" name="Rectangle 159"/>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56" name="Rectangle 155"/>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44" name="Rectangle 143"/>
            <p:cNvSpPr/>
            <p:nvPr/>
          </p:nvSpPr>
          <p:spPr>
            <a:xfrm>
              <a:off x="990600" y="25146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5" name="Rectangle 14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6" name="Rectangle 14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7" name="Rectangle 146"/>
            <p:cNvSpPr/>
            <p:nvPr/>
          </p:nvSpPr>
          <p:spPr>
            <a:xfrm rot="5400000">
              <a:off x="1676400" y="27432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8" name="Rectangle 14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9" name="Rectangle 14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cxnSp>
        <p:nvCxnSpPr>
          <p:cNvPr id="180" name="Straight Arrow Connector 179"/>
          <p:cNvCxnSpPr/>
          <p:nvPr/>
        </p:nvCxnSpPr>
        <p:spPr>
          <a:xfrm>
            <a:off x="4724400" y="2590800"/>
            <a:ext cx="762000" cy="1905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4724400" y="2971800"/>
            <a:ext cx="762000" cy="1524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 name="Elbow Connector 4"/>
          <p:cNvCxnSpPr>
            <a:stCxn id="147" idx="0"/>
          </p:cNvCxnSpPr>
          <p:nvPr/>
        </p:nvCxnSpPr>
        <p:spPr>
          <a:xfrm>
            <a:off x="6934200" y="2857500"/>
            <a:ext cx="838200" cy="1257299"/>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24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533400" y="1992218"/>
            <a:ext cx="1600200" cy="1451155"/>
            <a:chOff x="3334376" y="2301585"/>
            <a:chExt cx="2837823" cy="2600959"/>
          </a:xfrm>
        </p:grpSpPr>
        <p:grpSp>
          <p:nvGrpSpPr>
            <p:cNvPr id="205" name="Group 204"/>
            <p:cNvGrpSpPr/>
            <p:nvPr/>
          </p:nvGrpSpPr>
          <p:grpSpPr>
            <a:xfrm>
              <a:off x="3432202" y="2301585"/>
              <a:ext cx="629863" cy="686613"/>
              <a:chOff x="5343887" y="2444799"/>
              <a:chExt cx="355180" cy="387539"/>
            </a:xfrm>
          </p:grpSpPr>
          <p:sp>
            <p:nvSpPr>
              <p:cNvPr id="276" name="Parallelogram 275"/>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Parallelogram 276"/>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Parallelogram 277"/>
              <p:cNvSpPr/>
              <p:nvPr/>
            </p:nvSpPr>
            <p:spPr>
              <a:xfrm rot="18139132" flipH="1">
                <a:off x="5329234" y="2622362"/>
                <a:ext cx="224629" cy="195323"/>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3809025" y="2313280"/>
              <a:ext cx="644050" cy="682499"/>
              <a:chOff x="5335886" y="2444799"/>
              <a:chExt cx="363181" cy="385217"/>
            </a:xfrm>
          </p:grpSpPr>
          <p:sp>
            <p:nvSpPr>
              <p:cNvPr id="273" name="Parallelogram 272"/>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Parallelogram 273"/>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Parallelogram 274"/>
              <p:cNvSpPr/>
              <p:nvPr/>
            </p:nvSpPr>
            <p:spPr>
              <a:xfrm rot="18139132" flipH="1">
                <a:off x="5326247" y="2616927"/>
                <a:ext cx="222728" cy="203450"/>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a:off x="4213516" y="2316658"/>
              <a:ext cx="644951" cy="682239"/>
              <a:chOff x="5335378" y="2444799"/>
              <a:chExt cx="363689" cy="385070"/>
            </a:xfrm>
          </p:grpSpPr>
          <p:sp>
            <p:nvSpPr>
              <p:cNvPr id="270" name="Parallelogram 269"/>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Parallelogram 270"/>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Parallelogram 271"/>
              <p:cNvSpPr/>
              <p:nvPr/>
            </p:nvSpPr>
            <p:spPr>
              <a:xfrm rot="18139132" flipH="1">
                <a:off x="5325442" y="2615467"/>
                <a:ext cx="224338" cy="20446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4619481" y="2328355"/>
              <a:ext cx="615794" cy="690687"/>
              <a:chOff x="5351820" y="2444799"/>
              <a:chExt cx="347247" cy="389838"/>
            </a:xfrm>
          </p:grpSpPr>
          <p:sp>
            <p:nvSpPr>
              <p:cNvPr id="267" name="Parallelogram 266"/>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Parallelogram 267"/>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Parallelogram 268"/>
              <p:cNvSpPr/>
              <p:nvPr/>
            </p:nvSpPr>
            <p:spPr>
              <a:xfrm rot="18139132" flipH="1">
                <a:off x="5331670" y="2626781"/>
                <a:ext cx="228006" cy="18770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p:cNvGrpSpPr/>
            <p:nvPr/>
          </p:nvGrpSpPr>
          <p:grpSpPr>
            <a:xfrm>
              <a:off x="5773610" y="2497357"/>
              <a:ext cx="398589" cy="2399835"/>
              <a:chOff x="5533576" y="2531682"/>
              <a:chExt cx="224765" cy="1354517"/>
            </a:xfrm>
          </p:grpSpPr>
          <p:sp>
            <p:nvSpPr>
              <p:cNvPr id="255" name="Parallelogram 254"/>
              <p:cNvSpPr/>
              <p:nvPr/>
            </p:nvSpPr>
            <p:spPr>
              <a:xfrm rot="16200000" flipV="1">
                <a:off x="5413510" y="2801692"/>
                <a:ext cx="316537"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Parallelogram 255"/>
              <p:cNvSpPr/>
              <p:nvPr/>
            </p:nvSpPr>
            <p:spPr>
              <a:xfrm rot="16200000" flipV="1">
                <a:off x="5372616" y="3100526"/>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Parallelogram 256"/>
              <p:cNvSpPr/>
              <p:nvPr/>
            </p:nvSpPr>
            <p:spPr>
              <a:xfrm rot="16200000" flipV="1">
                <a:off x="5372616" y="3379920"/>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arallelogram 257"/>
              <p:cNvSpPr/>
              <p:nvPr/>
            </p:nvSpPr>
            <p:spPr>
              <a:xfrm rot="16200000" flipV="1">
                <a:off x="5372616" y="3648834"/>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arallelogram 258"/>
              <p:cNvSpPr/>
              <p:nvPr/>
            </p:nvSpPr>
            <p:spPr>
              <a:xfrm rot="16200000" flipV="1">
                <a:off x="5481739" y="2732322"/>
                <a:ext cx="323986"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arallelogram 259"/>
              <p:cNvSpPr/>
              <p:nvPr/>
            </p:nvSpPr>
            <p:spPr>
              <a:xfrm rot="16200000" flipV="1">
                <a:off x="5444569" y="3027431"/>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arallelogram 260"/>
              <p:cNvSpPr/>
              <p:nvPr/>
            </p:nvSpPr>
            <p:spPr>
              <a:xfrm rot="16200000" flipV="1">
                <a:off x="5444569" y="3306825"/>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Parallelogram 261"/>
              <p:cNvSpPr/>
              <p:nvPr/>
            </p:nvSpPr>
            <p:spPr>
              <a:xfrm rot="16200000" flipV="1">
                <a:off x="5444569" y="3575739"/>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Parallelogram 262"/>
              <p:cNvSpPr/>
              <p:nvPr/>
            </p:nvSpPr>
            <p:spPr>
              <a:xfrm rot="16200000" flipV="1">
                <a:off x="5554724" y="2658893"/>
                <a:ext cx="330825" cy="76403"/>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Parallelogram 263"/>
              <p:cNvSpPr/>
              <p:nvPr/>
            </p:nvSpPr>
            <p:spPr>
              <a:xfrm rot="16200000" flipV="1">
                <a:off x="5520975" y="2957420"/>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Parallelogram 264"/>
              <p:cNvSpPr/>
              <p:nvPr/>
            </p:nvSpPr>
            <p:spPr>
              <a:xfrm rot="16200000" flipV="1">
                <a:off x="5520975" y="3236814"/>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Parallelogram 265"/>
              <p:cNvSpPr/>
              <p:nvPr/>
            </p:nvSpPr>
            <p:spPr>
              <a:xfrm rot="16200000" flipV="1">
                <a:off x="5520975" y="3505728"/>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Parallelogram 209"/>
            <p:cNvSpPr/>
            <p:nvPr/>
          </p:nvSpPr>
          <p:spPr>
            <a:xfrm rot="18139132" flipH="1">
              <a:off x="5519977" y="2494156"/>
              <a:ext cx="459506" cy="388458"/>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Parallelogram 210"/>
            <p:cNvSpPr/>
            <p:nvPr/>
          </p:nvSpPr>
          <p:spPr>
            <a:xfrm rot="18139132" flipH="1">
              <a:off x="5621278" y="2341636"/>
              <a:ext cx="444020" cy="447594"/>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85"/>
            <p:cNvGrpSpPr>
              <a:grpSpLocks/>
            </p:cNvGrpSpPr>
            <p:nvPr/>
          </p:nvGrpSpPr>
          <p:grpSpPr bwMode="auto">
            <a:xfrm>
              <a:off x="3334376" y="2877460"/>
              <a:ext cx="2432341" cy="2025084"/>
              <a:chOff x="533400" y="2286000"/>
              <a:chExt cx="1371600" cy="1143000"/>
            </a:xfrm>
          </p:grpSpPr>
          <p:grpSp>
            <p:nvGrpSpPr>
              <p:cNvPr id="218" name="Group 72"/>
              <p:cNvGrpSpPr>
                <a:grpSpLocks/>
              </p:cNvGrpSpPr>
              <p:nvPr/>
            </p:nvGrpSpPr>
            <p:grpSpPr bwMode="auto">
              <a:xfrm>
                <a:off x="533400" y="2286000"/>
                <a:ext cx="1143000" cy="1143000"/>
                <a:chOff x="533400" y="2286000"/>
                <a:chExt cx="1143000" cy="1143000"/>
              </a:xfrm>
            </p:grpSpPr>
            <p:grpSp>
              <p:nvGrpSpPr>
                <p:cNvPr id="225" name="Group 45"/>
                <p:cNvGrpSpPr>
                  <a:grpSpLocks/>
                </p:cNvGrpSpPr>
                <p:nvPr/>
              </p:nvGrpSpPr>
              <p:grpSpPr bwMode="auto">
                <a:xfrm>
                  <a:off x="533400" y="2286000"/>
                  <a:ext cx="914400" cy="228600"/>
                  <a:chOff x="533400" y="2286000"/>
                  <a:chExt cx="914400" cy="228600"/>
                </a:xfrm>
              </p:grpSpPr>
              <p:sp>
                <p:nvSpPr>
                  <p:cNvPr id="251" name="Rectangle 250"/>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2" name="Rectangle 251"/>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3" name="Rectangle 252"/>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4" name="Rectangle 253"/>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6" name="Group 46"/>
                <p:cNvGrpSpPr>
                  <a:grpSpLocks/>
                </p:cNvGrpSpPr>
                <p:nvPr/>
              </p:nvGrpSpPr>
              <p:grpSpPr bwMode="auto">
                <a:xfrm>
                  <a:off x="533400" y="2514600"/>
                  <a:ext cx="914400" cy="228600"/>
                  <a:chOff x="533400" y="2286000"/>
                  <a:chExt cx="914400" cy="228600"/>
                </a:xfrm>
              </p:grpSpPr>
              <p:sp>
                <p:nvSpPr>
                  <p:cNvPr id="248" name="Rectangle 24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9" name="Rectangle 24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0" name="Rectangle 249"/>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7" name="Group 51"/>
                <p:cNvGrpSpPr>
                  <a:grpSpLocks/>
                </p:cNvGrpSpPr>
                <p:nvPr/>
              </p:nvGrpSpPr>
              <p:grpSpPr bwMode="auto">
                <a:xfrm>
                  <a:off x="533400" y="2743200"/>
                  <a:ext cx="914400" cy="228600"/>
                  <a:chOff x="533400" y="2286000"/>
                  <a:chExt cx="914400" cy="228600"/>
                </a:xfrm>
              </p:grpSpPr>
              <p:sp>
                <p:nvSpPr>
                  <p:cNvPr id="244" name="Rectangle 243"/>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5" name="Rectangle 244"/>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6" name="Rectangle 245"/>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7" name="Rectangle 246"/>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8" name="Group 56"/>
                <p:cNvGrpSpPr>
                  <a:grpSpLocks/>
                </p:cNvGrpSpPr>
                <p:nvPr/>
              </p:nvGrpSpPr>
              <p:grpSpPr bwMode="auto">
                <a:xfrm>
                  <a:off x="533400" y="2971800"/>
                  <a:ext cx="914400" cy="228600"/>
                  <a:chOff x="533400" y="2286000"/>
                  <a:chExt cx="914400" cy="228600"/>
                </a:xfrm>
              </p:grpSpPr>
              <p:sp>
                <p:nvSpPr>
                  <p:cNvPr id="240" name="Rectangle 239"/>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1" name="Rectangle 240"/>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2" name="Rectangle 24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3" name="Rectangle 24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9" name="Group 61"/>
                <p:cNvGrpSpPr>
                  <a:grpSpLocks/>
                </p:cNvGrpSpPr>
                <p:nvPr/>
              </p:nvGrpSpPr>
              <p:grpSpPr bwMode="auto">
                <a:xfrm>
                  <a:off x="533400" y="3200400"/>
                  <a:ext cx="914400" cy="228600"/>
                  <a:chOff x="533400" y="2286000"/>
                  <a:chExt cx="914400" cy="228600"/>
                </a:xfrm>
              </p:grpSpPr>
              <p:sp>
                <p:nvSpPr>
                  <p:cNvPr id="236" name="Rectangle 23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7" name="Rectangle 236"/>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8" name="Rectangle 237"/>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9" name="Rectangle 238"/>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30" name="Group 66"/>
                <p:cNvGrpSpPr>
                  <a:grpSpLocks/>
                </p:cNvGrpSpPr>
                <p:nvPr/>
              </p:nvGrpSpPr>
              <p:grpSpPr bwMode="auto">
                <a:xfrm rot="5400000">
                  <a:off x="1104900" y="2628900"/>
                  <a:ext cx="914400" cy="228600"/>
                  <a:chOff x="533400" y="2286000"/>
                  <a:chExt cx="914400" cy="228600"/>
                </a:xfrm>
              </p:grpSpPr>
              <p:sp>
                <p:nvSpPr>
                  <p:cNvPr id="232" name="Rectangle 231"/>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3" name="Rectangle 232"/>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4" name="Rectangle 233"/>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5" name="Rectangle 234"/>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231" name="Rectangle 230"/>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219" name="Rectangle 218"/>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0" name="Rectangle 219"/>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1" name="Rectangle 220"/>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2" name="Rectangle 221"/>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3" name="Rectangle 222"/>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4" name="Rectangle 223"/>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13" name="Group 212"/>
            <p:cNvGrpSpPr/>
            <p:nvPr/>
          </p:nvGrpSpPr>
          <p:grpSpPr>
            <a:xfrm>
              <a:off x="5033318" y="2331727"/>
              <a:ext cx="623273" cy="666164"/>
              <a:chOff x="5347602" y="2444799"/>
              <a:chExt cx="351465" cy="375997"/>
            </a:xfrm>
          </p:grpSpPr>
          <p:sp>
            <p:nvSpPr>
              <p:cNvPr id="215" name="Parallelogram 214"/>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Parallelogram 215"/>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arallelogram 216"/>
              <p:cNvSpPr/>
              <p:nvPr/>
            </p:nvSpPr>
            <p:spPr>
              <a:xfrm rot="18139132" flipH="1">
                <a:off x="5331786" y="2624403"/>
                <a:ext cx="212209" cy="180578"/>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Parallelogram 213"/>
            <p:cNvSpPr/>
            <p:nvPr/>
          </p:nvSpPr>
          <p:spPr>
            <a:xfrm rot="18139132" flipH="1">
              <a:off x="5430147" y="2630995"/>
              <a:ext cx="378748" cy="37143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7411"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pic>
        <p:nvPicPr>
          <p:cNvPr id="17412" name="Picture 62" descr="MatLab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0690" y="4114799"/>
            <a:ext cx="2971800" cy="2460625"/>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cxnSp>
        <p:nvCxnSpPr>
          <p:cNvPr id="88" name="Straight Arrow Connector 87"/>
          <p:cNvCxnSpPr/>
          <p:nvPr/>
        </p:nvCxnSpPr>
        <p:spPr>
          <a:xfrm flipV="1">
            <a:off x="1905000" y="2514600"/>
            <a:ext cx="685800" cy="3429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905000" y="2857500"/>
            <a:ext cx="762000" cy="266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416" name="TextBox 139"/>
          <p:cNvSpPr txBox="1">
            <a:spLocks noChangeArrowheads="1"/>
          </p:cNvSpPr>
          <p:nvPr/>
        </p:nvSpPr>
        <p:spPr bwMode="auto">
          <a:xfrm>
            <a:off x="2819400" y="23622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Max RGB Values</a:t>
            </a:r>
          </a:p>
        </p:txBody>
      </p:sp>
      <p:sp>
        <p:nvSpPr>
          <p:cNvPr id="17417" name="TextBox 140"/>
          <p:cNvSpPr txBox="1">
            <a:spLocks noChangeArrowheads="1"/>
          </p:cNvSpPr>
          <p:nvPr/>
        </p:nvSpPr>
        <p:spPr bwMode="auto">
          <a:xfrm>
            <a:off x="2895600" y="28956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Min RGB Values</a:t>
            </a:r>
          </a:p>
        </p:txBody>
      </p:sp>
      <p:grpSp>
        <p:nvGrpSpPr>
          <p:cNvPr id="17418" name="Group 141"/>
          <p:cNvGrpSpPr>
            <a:grpSpLocks/>
          </p:cNvGrpSpPr>
          <p:nvPr/>
        </p:nvGrpSpPr>
        <p:grpSpPr bwMode="auto">
          <a:xfrm>
            <a:off x="5562600" y="2286000"/>
            <a:ext cx="1371600" cy="1143000"/>
            <a:chOff x="533400" y="2286000"/>
            <a:chExt cx="1371600" cy="1143000"/>
          </a:xfrm>
        </p:grpSpPr>
        <p:grpSp>
          <p:nvGrpSpPr>
            <p:cNvPr id="17425" name="Group 72"/>
            <p:cNvGrpSpPr>
              <a:grpSpLocks/>
            </p:cNvGrpSpPr>
            <p:nvPr/>
          </p:nvGrpSpPr>
          <p:grpSpPr bwMode="auto">
            <a:xfrm>
              <a:off x="533400" y="2286000"/>
              <a:ext cx="1143000" cy="1143000"/>
              <a:chOff x="533400" y="2286000"/>
              <a:chExt cx="1143000" cy="1143000"/>
            </a:xfrm>
          </p:grpSpPr>
          <p:grpSp>
            <p:nvGrpSpPr>
              <p:cNvPr id="17432" name="Group 45"/>
              <p:cNvGrpSpPr>
                <a:grpSpLocks/>
              </p:cNvGrpSpPr>
              <p:nvPr/>
            </p:nvGrpSpPr>
            <p:grpSpPr bwMode="auto">
              <a:xfrm>
                <a:off x="533400" y="2286000"/>
                <a:ext cx="914400" cy="228600"/>
                <a:chOff x="533400" y="2286000"/>
                <a:chExt cx="914400" cy="228600"/>
              </a:xfrm>
            </p:grpSpPr>
            <p:sp>
              <p:nvSpPr>
                <p:cNvPr id="176" name="Rectangle 17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7" name="Rectangle 176"/>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8" name="Rectangle 177"/>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9" name="Rectangle 178"/>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3" name="Group 46"/>
              <p:cNvGrpSpPr>
                <a:grpSpLocks/>
              </p:cNvGrpSpPr>
              <p:nvPr/>
            </p:nvGrpSpPr>
            <p:grpSpPr bwMode="auto">
              <a:xfrm>
                <a:off x="533400" y="2514600"/>
                <a:ext cx="914400" cy="228600"/>
                <a:chOff x="533400" y="2286000"/>
                <a:chExt cx="914400" cy="228600"/>
              </a:xfrm>
            </p:grpSpPr>
            <p:sp>
              <p:nvSpPr>
                <p:cNvPr id="173" name="Rectangle 17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4" name="Rectangle 173"/>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5" name="Rectangle 174"/>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4" name="Group 51"/>
              <p:cNvGrpSpPr>
                <a:grpSpLocks/>
              </p:cNvGrpSpPr>
              <p:nvPr/>
            </p:nvGrpSpPr>
            <p:grpSpPr bwMode="auto">
              <a:xfrm>
                <a:off x="533400" y="2743200"/>
                <a:ext cx="914400" cy="228600"/>
                <a:chOff x="533400" y="2286000"/>
                <a:chExt cx="914400" cy="228600"/>
              </a:xfrm>
            </p:grpSpPr>
            <p:sp>
              <p:nvSpPr>
                <p:cNvPr id="169" name="Rectangle 168"/>
                <p:cNvSpPr/>
                <p:nvPr/>
              </p:nvSpPr>
              <p:spPr>
                <a:xfrm>
                  <a:off x="5334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0" name="Rectangle 169"/>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1" name="Rectangle 170"/>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2" name="Rectangle 171"/>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5" name="Group 56"/>
              <p:cNvGrpSpPr>
                <a:grpSpLocks/>
              </p:cNvGrpSpPr>
              <p:nvPr/>
            </p:nvGrpSpPr>
            <p:grpSpPr bwMode="auto">
              <a:xfrm>
                <a:off x="533400" y="2971800"/>
                <a:ext cx="914400" cy="228600"/>
                <a:chOff x="533400" y="2286000"/>
                <a:chExt cx="914400" cy="228600"/>
              </a:xfrm>
            </p:grpSpPr>
            <p:sp>
              <p:nvSpPr>
                <p:cNvPr id="165" name="Rectangle 164"/>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6" name="Rectangle 165"/>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7" name="Rectangle 166"/>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8" name="Rectangle 167"/>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6" name="Group 61"/>
              <p:cNvGrpSpPr>
                <a:grpSpLocks/>
              </p:cNvGrpSpPr>
              <p:nvPr/>
            </p:nvGrpSpPr>
            <p:grpSpPr bwMode="auto">
              <a:xfrm>
                <a:off x="533400" y="3200400"/>
                <a:ext cx="914400" cy="228600"/>
                <a:chOff x="533400" y="2286000"/>
                <a:chExt cx="914400" cy="228600"/>
              </a:xfrm>
            </p:grpSpPr>
            <p:sp>
              <p:nvSpPr>
                <p:cNvPr id="161" name="Rectangle 160"/>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2" name="Rectangle 161"/>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3" name="Rectangle 162"/>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4" name="Rectangle 163"/>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7" name="Group 66"/>
              <p:cNvGrpSpPr>
                <a:grpSpLocks/>
              </p:cNvGrpSpPr>
              <p:nvPr/>
            </p:nvGrpSpPr>
            <p:grpSpPr bwMode="auto">
              <a:xfrm rot="5400000">
                <a:off x="1104900" y="2628900"/>
                <a:ext cx="914400" cy="228600"/>
                <a:chOff x="533400" y="2286000"/>
                <a:chExt cx="914400" cy="228600"/>
              </a:xfrm>
            </p:grpSpPr>
            <p:sp>
              <p:nvSpPr>
                <p:cNvPr id="157" name="Rectangle 15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8" name="Rectangle 157"/>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9" name="Rectangle 158"/>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0" name="Rectangle 159"/>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56" name="Rectangle 155"/>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44" name="Rectangle 143"/>
            <p:cNvSpPr/>
            <p:nvPr/>
          </p:nvSpPr>
          <p:spPr>
            <a:xfrm>
              <a:off x="990600" y="25146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5" name="Rectangle 14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6" name="Rectangle 14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7" name="Rectangle 146"/>
            <p:cNvSpPr/>
            <p:nvPr/>
          </p:nvSpPr>
          <p:spPr>
            <a:xfrm rot="5400000">
              <a:off x="1676400" y="27432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8" name="Rectangle 14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9" name="Rectangle 14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cxnSp>
        <p:nvCxnSpPr>
          <p:cNvPr id="180" name="Straight Arrow Connector 179"/>
          <p:cNvCxnSpPr/>
          <p:nvPr/>
        </p:nvCxnSpPr>
        <p:spPr>
          <a:xfrm>
            <a:off x="4724400" y="2590800"/>
            <a:ext cx="762000" cy="1905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4724400" y="2971800"/>
            <a:ext cx="762000" cy="1524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7" name="Left Arrow 186"/>
          <p:cNvSpPr/>
          <p:nvPr/>
        </p:nvSpPr>
        <p:spPr>
          <a:xfrm>
            <a:off x="4953000" y="5388704"/>
            <a:ext cx="77513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423" name="TextBox 187"/>
          <p:cNvSpPr txBox="1">
            <a:spLocks noChangeArrowheads="1"/>
          </p:cNvSpPr>
          <p:nvPr/>
        </p:nvSpPr>
        <p:spPr bwMode="auto">
          <a:xfrm>
            <a:off x="2971800" y="5250654"/>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Total number </a:t>
            </a:r>
          </a:p>
          <a:p>
            <a:pPr algn="ctr" eaLnBrk="1" hangingPunct="1"/>
            <a:r>
              <a:rPr lang="en-US" dirty="0"/>
              <a:t>of colored pixels</a:t>
            </a:r>
          </a:p>
        </p:txBody>
      </p:sp>
      <p:cxnSp>
        <p:nvCxnSpPr>
          <p:cNvPr id="204" name="Elbow Connector 203"/>
          <p:cNvCxnSpPr/>
          <p:nvPr/>
        </p:nvCxnSpPr>
        <p:spPr>
          <a:xfrm>
            <a:off x="6934200" y="2857500"/>
            <a:ext cx="838200" cy="1257299"/>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884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3315"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grpSp>
        <p:nvGrpSpPr>
          <p:cNvPr id="13316" name="Group 85"/>
          <p:cNvGrpSpPr>
            <a:grpSpLocks/>
          </p:cNvGrpSpPr>
          <p:nvPr/>
        </p:nvGrpSpPr>
        <p:grpSpPr bwMode="auto">
          <a:xfrm>
            <a:off x="3356742" y="2841874"/>
            <a:ext cx="2400300" cy="2081174"/>
            <a:chOff x="533400" y="2286000"/>
            <a:chExt cx="1371600" cy="1143000"/>
          </a:xfrm>
        </p:grpSpPr>
        <p:grpSp>
          <p:nvGrpSpPr>
            <p:cNvPr id="13318" name="Group 72"/>
            <p:cNvGrpSpPr>
              <a:grpSpLocks/>
            </p:cNvGrpSpPr>
            <p:nvPr/>
          </p:nvGrpSpPr>
          <p:grpSpPr bwMode="auto">
            <a:xfrm>
              <a:off x="533400" y="2286000"/>
              <a:ext cx="1143000" cy="1143000"/>
              <a:chOff x="533400" y="2286000"/>
              <a:chExt cx="1143000" cy="1143000"/>
            </a:xfrm>
          </p:grpSpPr>
          <p:grpSp>
            <p:nvGrpSpPr>
              <p:cNvPr id="13325" name="Group 45"/>
              <p:cNvGrpSpPr>
                <a:grpSpLocks/>
              </p:cNvGrpSpPr>
              <p:nvPr/>
            </p:nvGrpSpPr>
            <p:grpSpPr bwMode="auto">
              <a:xfrm>
                <a:off x="533400" y="2286000"/>
                <a:ext cx="914400" cy="228600"/>
                <a:chOff x="533400" y="2286000"/>
                <a:chExt cx="914400" cy="228600"/>
              </a:xfrm>
            </p:grpSpPr>
            <p:sp>
              <p:nvSpPr>
                <p:cNvPr id="30" name="Rectangle 29"/>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31" name="Rectangle 30"/>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32" name="Rectangle 31"/>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33" name="Rectangle 32"/>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6" name="Group 46"/>
              <p:cNvGrpSpPr>
                <a:grpSpLocks/>
              </p:cNvGrpSpPr>
              <p:nvPr/>
            </p:nvGrpSpPr>
            <p:grpSpPr bwMode="auto">
              <a:xfrm>
                <a:off x="533400" y="2514600"/>
                <a:ext cx="914400" cy="228600"/>
                <a:chOff x="533400" y="2286000"/>
                <a:chExt cx="914400" cy="228600"/>
              </a:xfrm>
            </p:grpSpPr>
            <p:sp>
              <p:nvSpPr>
                <p:cNvPr id="48" name="Rectangle 4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49" name="Rectangle 4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1" name="Rectangle 5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7" name="Group 51"/>
              <p:cNvGrpSpPr>
                <a:grpSpLocks/>
              </p:cNvGrpSpPr>
              <p:nvPr/>
            </p:nvGrpSpPr>
            <p:grpSpPr bwMode="auto">
              <a:xfrm>
                <a:off x="533400" y="2743200"/>
                <a:ext cx="914400" cy="228600"/>
                <a:chOff x="533400" y="2286000"/>
                <a:chExt cx="914400" cy="228600"/>
              </a:xfrm>
            </p:grpSpPr>
            <p:sp>
              <p:nvSpPr>
                <p:cNvPr id="53" name="Rectangle 52"/>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4" name="Rectangle 53"/>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5" name="Rectangle 54"/>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6" name="Rectangle 5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8" name="Group 56"/>
              <p:cNvGrpSpPr>
                <a:grpSpLocks/>
              </p:cNvGrpSpPr>
              <p:nvPr/>
            </p:nvGrpSpPr>
            <p:grpSpPr bwMode="auto">
              <a:xfrm>
                <a:off x="533400" y="2971800"/>
                <a:ext cx="914400" cy="228600"/>
                <a:chOff x="533400" y="2286000"/>
                <a:chExt cx="914400" cy="228600"/>
              </a:xfrm>
            </p:grpSpPr>
            <p:sp>
              <p:nvSpPr>
                <p:cNvPr id="58" name="Rectangle 5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59" name="Rectangle 5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0" name="Rectangle 5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1" name="Rectangle 6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29" name="Group 61"/>
              <p:cNvGrpSpPr>
                <a:grpSpLocks/>
              </p:cNvGrpSpPr>
              <p:nvPr/>
            </p:nvGrpSpPr>
            <p:grpSpPr bwMode="auto">
              <a:xfrm>
                <a:off x="533400" y="3200400"/>
                <a:ext cx="914400" cy="228600"/>
                <a:chOff x="533400" y="2286000"/>
                <a:chExt cx="914400" cy="228600"/>
              </a:xfrm>
            </p:grpSpPr>
            <p:sp>
              <p:nvSpPr>
                <p:cNvPr id="63" name="Rectangle 6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4" name="Rectangle 63"/>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5" name="Rectangle 64"/>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6" name="Rectangle 6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3330" name="Group 66"/>
              <p:cNvGrpSpPr>
                <a:grpSpLocks/>
              </p:cNvGrpSpPr>
              <p:nvPr/>
            </p:nvGrpSpPr>
            <p:grpSpPr bwMode="auto">
              <a:xfrm rot="5400000">
                <a:off x="1104900" y="2628900"/>
                <a:ext cx="914400" cy="228600"/>
                <a:chOff x="533400" y="2286000"/>
                <a:chExt cx="914400" cy="228600"/>
              </a:xfrm>
            </p:grpSpPr>
            <p:sp>
              <p:nvSpPr>
                <p:cNvPr id="68" name="Rectangle 67"/>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69" name="Rectangle 68"/>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0" name="Rectangle 69"/>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1" name="Rectangle 7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72" name="Rectangle 71"/>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74" name="Rectangle 73"/>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5" name="Rectangle 7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6" name="Rectangle 7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7" name="Rectangle 76"/>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8" name="Rectangle 7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79" name="Rectangle 7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mc:AlternateContent xmlns:mc="http://schemas.openxmlformats.org/markup-compatibility/2006">
        <mc:Choice xmlns:a14="http://schemas.microsoft.com/office/drawing/2010/main" Requires="a14">
          <p:sp>
            <p:nvSpPr>
              <p:cNvPr id="4" name="TextBox 3"/>
              <p:cNvSpPr txBox="1"/>
              <p:nvPr/>
            </p:nvSpPr>
            <p:spPr>
              <a:xfrm>
                <a:off x="2586859" y="5256074"/>
                <a:ext cx="4194941" cy="17415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a:rPr>
                        <m:t>    </m:t>
                      </m:r>
                      <m:r>
                        <a:rPr lang="en-US" sz="3600" b="0" i="1" smtClean="0">
                          <a:latin typeface="Cambria Math"/>
                        </a:rPr>
                        <m:t>𝐴𝑣𝑒𝑟𝑎𝑔𝑒</m:t>
                      </m:r>
                      <m:r>
                        <a:rPr lang="en-US" sz="3600" b="0" i="1" smtClean="0">
                          <a:latin typeface="Cambria Math"/>
                        </a:rPr>
                        <m:t> </m:t>
                      </m:r>
                      <m:r>
                        <a:rPr lang="en-US" sz="3600" b="0" i="1" smtClean="0">
                          <a:latin typeface="Cambria Math"/>
                        </a:rPr>
                        <m:t>𝑜𝑓</m:t>
                      </m:r>
                      <m:r>
                        <a:rPr lang="en-US" sz="3600" b="0" i="1" smtClean="0">
                          <a:latin typeface="Cambria Math"/>
                        </a:rPr>
                        <m:t> </m:t>
                      </m:r>
                    </m:oMath>
                    <m:oMath xmlns:m="http://schemas.openxmlformats.org/officeDocument/2006/math">
                      <m:r>
                        <a:rPr lang="en-US" sz="3600" i="1">
                          <a:latin typeface="Cambria Math"/>
                        </a:rPr>
                        <m:t>17 </m:t>
                      </m:r>
                      <m:r>
                        <a:rPr lang="en-US" sz="3600" i="1">
                          <a:latin typeface="Cambria Math"/>
                        </a:rPr>
                        <m:t>𝑝𝑖𝑥𝑒𝑙𝑠</m:t>
                      </m:r>
                      <m:r>
                        <a:rPr lang="en-US" sz="3600" b="0" i="1" smtClean="0">
                          <a:latin typeface="Cambria Math"/>
                        </a:rPr>
                        <m:t>/</m:t>
                      </m:r>
                      <m:r>
                        <a:rPr lang="en-US" sz="3600" b="0" i="1" smtClean="0">
                          <a:latin typeface="Cambria Math"/>
                        </a:rPr>
                        <m:t>𝑗𝑒𝑙𝑙𝑦</m:t>
                      </m:r>
                    </m:oMath>
                  </m:oMathPara>
                </a14:m>
                <a:r>
                  <a:rPr lang="en-US" sz="3600" dirty="0" smtClean="0"/>
                  <a:t/>
                </a:r>
                <a:br>
                  <a:rPr lang="en-US" sz="3600" dirty="0" smtClean="0"/>
                </a:br>
                <a:endParaRPr lang="en-US" sz="3600" dirty="0"/>
              </a:p>
            </p:txBody>
          </p:sp>
        </mc:Choice>
        <mc:Fallback>
          <p:sp>
            <p:nvSpPr>
              <p:cNvPr id="4" name="TextBox 3"/>
              <p:cNvSpPr txBox="1">
                <a:spLocks noRot="1" noChangeAspect="1" noMove="1" noResize="1" noEditPoints="1" noAdjustHandles="1" noChangeArrowheads="1" noChangeShapeType="1" noTextEdit="1"/>
              </p:cNvSpPr>
              <p:nvPr/>
            </p:nvSpPr>
            <p:spPr>
              <a:xfrm>
                <a:off x="2586859" y="5256074"/>
                <a:ext cx="4194941" cy="1741567"/>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062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3315"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mc:AlternateContent xmlns:mc="http://schemas.openxmlformats.org/markup-compatibility/2006">
        <mc:Choice xmlns:a14="http://schemas.microsoft.com/office/drawing/2010/main" Requires="a14">
          <p:sp>
            <p:nvSpPr>
              <p:cNvPr id="2" name="TextBox 1"/>
              <p:cNvSpPr txBox="1"/>
              <p:nvPr/>
            </p:nvSpPr>
            <p:spPr>
              <a:xfrm>
                <a:off x="-76200" y="3138236"/>
                <a:ext cx="9144000" cy="12741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a:rPr>
                        <m:t>𝑇𝑜𝑡𝑎𝑙</m:t>
                      </m:r>
                      <m:r>
                        <a:rPr lang="en-US" sz="3600" b="0" i="1" smtClean="0">
                          <a:latin typeface="Cambria Math"/>
                        </a:rPr>
                        <m:t> </m:t>
                      </m:r>
                      <m:r>
                        <a:rPr lang="en-US" sz="3600" b="0" i="1" smtClean="0">
                          <a:latin typeface="Cambria Math"/>
                        </a:rPr>
                        <m:t>𝐽𝑒𝑙𝑙𝑖𝑒𝑠</m:t>
                      </m:r>
                      <m:r>
                        <a:rPr lang="en-US" sz="3600" b="0" i="1" smtClean="0">
                          <a:latin typeface="Cambria Math"/>
                        </a:rPr>
                        <m:t>= </m:t>
                      </m:r>
                      <m:f>
                        <m:fPr>
                          <m:ctrlPr>
                            <a:rPr lang="en-US" sz="3600" i="1" smtClean="0">
                              <a:latin typeface="Cambria Math"/>
                            </a:rPr>
                          </m:ctrlPr>
                        </m:fPr>
                        <m:num>
                          <m:r>
                            <a:rPr lang="en-US" sz="3600" i="1">
                              <a:latin typeface="Cambria Math"/>
                            </a:rPr>
                            <m:t>50,589</m:t>
                          </m:r>
                          <m:r>
                            <a:rPr lang="en-US" sz="3600" b="0" i="1" smtClean="0">
                              <a:latin typeface="Cambria Math"/>
                            </a:rPr>
                            <m:t>𝑝𝑖𝑥𝑒𝑙𝑠</m:t>
                          </m:r>
                        </m:num>
                        <m:den>
                          <m:r>
                            <a:rPr lang="en-US" sz="3600" b="0" i="1" smtClean="0">
                              <a:latin typeface="Cambria Math"/>
                            </a:rPr>
                            <m:t>𝑝h𝑜𝑡𝑜</m:t>
                          </m:r>
                        </m:den>
                      </m:f>
                      <m:r>
                        <a:rPr lang="en-US" sz="3600" b="0" i="0" smtClean="0">
                          <a:latin typeface="Cambria Math"/>
                        </a:rPr>
                        <m:t>   ∗   </m:t>
                      </m:r>
                      <m:f>
                        <m:fPr>
                          <m:ctrlPr>
                            <a:rPr lang="en-US" sz="3600" i="1" smtClean="0">
                              <a:latin typeface="Cambria Math"/>
                            </a:rPr>
                          </m:ctrlPr>
                        </m:fPr>
                        <m:num>
                          <m:r>
                            <a:rPr lang="en-US" sz="3600" b="0" i="1" smtClean="0">
                              <a:latin typeface="Cambria Math"/>
                            </a:rPr>
                            <m:t>𝑗𝑒𝑙𝑙𝑦</m:t>
                          </m:r>
                        </m:num>
                        <m:den>
                          <m:r>
                            <a:rPr lang="en-US" sz="3600" b="0" i="1" smtClean="0">
                              <a:latin typeface="Cambria Math"/>
                            </a:rPr>
                            <m:t>17</m:t>
                          </m:r>
                          <m:r>
                            <a:rPr lang="en-US" sz="3600" i="1">
                              <a:latin typeface="Cambria Math"/>
                            </a:rPr>
                            <m:t> </m:t>
                          </m:r>
                          <m:r>
                            <a:rPr lang="en-US" sz="3600" i="1">
                              <a:latin typeface="Cambria Math"/>
                            </a:rPr>
                            <m:t>𝑝𝑖𝑥𝑒𝑙𝑠</m:t>
                          </m:r>
                        </m:den>
                      </m:f>
                    </m:oMath>
                  </m:oMathPara>
                </a14:m>
                <a:endParaRPr lang="en-US" sz="3600" dirty="0"/>
              </a:p>
            </p:txBody>
          </p:sp>
        </mc:Choice>
        <mc:Fallback>
          <p:sp>
            <p:nvSpPr>
              <p:cNvPr id="2" name="TextBox 1"/>
              <p:cNvSpPr txBox="1">
                <a:spLocks noRot="1" noChangeAspect="1" noMove="1" noResize="1" noEditPoints="1" noAdjustHandles="1" noChangeArrowheads="1" noChangeShapeType="1" noTextEdit="1"/>
              </p:cNvSpPr>
              <p:nvPr/>
            </p:nvSpPr>
            <p:spPr>
              <a:xfrm>
                <a:off x="-76200" y="3138236"/>
                <a:ext cx="9144000" cy="1274131"/>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4189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533400" y="1992218"/>
            <a:ext cx="1600200" cy="1451155"/>
            <a:chOff x="3334376" y="2301585"/>
            <a:chExt cx="2837823" cy="2600959"/>
          </a:xfrm>
        </p:grpSpPr>
        <p:grpSp>
          <p:nvGrpSpPr>
            <p:cNvPr id="206" name="Group 205"/>
            <p:cNvGrpSpPr/>
            <p:nvPr/>
          </p:nvGrpSpPr>
          <p:grpSpPr>
            <a:xfrm>
              <a:off x="3432202" y="2301585"/>
              <a:ext cx="629863" cy="686613"/>
              <a:chOff x="5343887" y="2444799"/>
              <a:chExt cx="355180" cy="387539"/>
            </a:xfrm>
          </p:grpSpPr>
          <p:sp>
            <p:nvSpPr>
              <p:cNvPr id="277" name="Parallelogram 276"/>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Parallelogram 277"/>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Parallelogram 278"/>
              <p:cNvSpPr/>
              <p:nvPr/>
            </p:nvSpPr>
            <p:spPr>
              <a:xfrm rot="18139132" flipH="1">
                <a:off x="5329234" y="2622362"/>
                <a:ext cx="224629" cy="195323"/>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a:off x="3809025" y="2313280"/>
              <a:ext cx="644050" cy="682499"/>
              <a:chOff x="5335886" y="2444799"/>
              <a:chExt cx="363181" cy="385217"/>
            </a:xfrm>
          </p:grpSpPr>
          <p:sp>
            <p:nvSpPr>
              <p:cNvPr id="274" name="Parallelogram 273"/>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Parallelogram 274"/>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Parallelogram 275"/>
              <p:cNvSpPr/>
              <p:nvPr/>
            </p:nvSpPr>
            <p:spPr>
              <a:xfrm rot="18139132" flipH="1">
                <a:off x="5326247" y="2616927"/>
                <a:ext cx="222728" cy="203450"/>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4213516" y="2316658"/>
              <a:ext cx="644951" cy="682239"/>
              <a:chOff x="5335378" y="2444799"/>
              <a:chExt cx="363689" cy="385070"/>
            </a:xfrm>
          </p:grpSpPr>
          <p:sp>
            <p:nvSpPr>
              <p:cNvPr id="271" name="Parallelogram 270"/>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Parallelogram 271"/>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Parallelogram 272"/>
              <p:cNvSpPr/>
              <p:nvPr/>
            </p:nvSpPr>
            <p:spPr>
              <a:xfrm rot="18139132" flipH="1">
                <a:off x="5325442" y="2615467"/>
                <a:ext cx="224338" cy="20446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p:cNvGrpSpPr/>
            <p:nvPr/>
          </p:nvGrpSpPr>
          <p:grpSpPr>
            <a:xfrm>
              <a:off x="4619481" y="2328355"/>
              <a:ext cx="615794" cy="690687"/>
              <a:chOff x="5351820" y="2444799"/>
              <a:chExt cx="347247" cy="389838"/>
            </a:xfrm>
          </p:grpSpPr>
          <p:sp>
            <p:nvSpPr>
              <p:cNvPr id="268" name="Parallelogram 267"/>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Parallelogram 268"/>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Parallelogram 269"/>
              <p:cNvSpPr/>
              <p:nvPr/>
            </p:nvSpPr>
            <p:spPr>
              <a:xfrm rot="18139132" flipH="1">
                <a:off x="5331670" y="2626781"/>
                <a:ext cx="228006" cy="18770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773610" y="2497357"/>
              <a:ext cx="398589" cy="2399835"/>
              <a:chOff x="5533576" y="2531682"/>
              <a:chExt cx="224765" cy="1354517"/>
            </a:xfrm>
          </p:grpSpPr>
          <p:sp>
            <p:nvSpPr>
              <p:cNvPr id="256" name="Parallelogram 255"/>
              <p:cNvSpPr/>
              <p:nvPr/>
            </p:nvSpPr>
            <p:spPr>
              <a:xfrm rot="16200000" flipV="1">
                <a:off x="5413510" y="2801692"/>
                <a:ext cx="316537"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Parallelogram 256"/>
              <p:cNvSpPr/>
              <p:nvPr/>
            </p:nvSpPr>
            <p:spPr>
              <a:xfrm rot="16200000" flipV="1">
                <a:off x="5372616" y="3100526"/>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arallelogram 257"/>
              <p:cNvSpPr/>
              <p:nvPr/>
            </p:nvSpPr>
            <p:spPr>
              <a:xfrm rot="16200000" flipV="1">
                <a:off x="5372616" y="3379920"/>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arallelogram 258"/>
              <p:cNvSpPr/>
              <p:nvPr/>
            </p:nvSpPr>
            <p:spPr>
              <a:xfrm rot="16200000" flipV="1">
                <a:off x="5372616" y="3648834"/>
                <a:ext cx="398325" cy="76406"/>
              </a:xfrm>
              <a:prstGeom prst="parallelogram">
                <a:avLst>
                  <a:gd name="adj" fmla="val 992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arallelogram 259"/>
              <p:cNvSpPr/>
              <p:nvPr/>
            </p:nvSpPr>
            <p:spPr>
              <a:xfrm rot="16200000" flipV="1">
                <a:off x="5481739" y="2732322"/>
                <a:ext cx="323986"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arallelogram 260"/>
              <p:cNvSpPr/>
              <p:nvPr/>
            </p:nvSpPr>
            <p:spPr>
              <a:xfrm rot="16200000" flipV="1">
                <a:off x="5444569" y="3027431"/>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Parallelogram 261"/>
              <p:cNvSpPr/>
              <p:nvPr/>
            </p:nvSpPr>
            <p:spPr>
              <a:xfrm rot="16200000" flipV="1">
                <a:off x="5444569" y="3306825"/>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Parallelogram 262"/>
              <p:cNvSpPr/>
              <p:nvPr/>
            </p:nvSpPr>
            <p:spPr>
              <a:xfrm rot="16200000" flipV="1">
                <a:off x="5444569" y="3575739"/>
                <a:ext cx="398325" cy="76406"/>
              </a:xfrm>
              <a:prstGeom prst="parallelogram">
                <a:avLst>
                  <a:gd name="adj" fmla="val 992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Parallelogram 263"/>
              <p:cNvSpPr/>
              <p:nvPr/>
            </p:nvSpPr>
            <p:spPr>
              <a:xfrm rot="16200000" flipV="1">
                <a:off x="5554724" y="2658893"/>
                <a:ext cx="330825" cy="76403"/>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Parallelogram 264"/>
              <p:cNvSpPr/>
              <p:nvPr/>
            </p:nvSpPr>
            <p:spPr>
              <a:xfrm rot="16200000" flipV="1">
                <a:off x="5520975" y="2957420"/>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Parallelogram 265"/>
              <p:cNvSpPr/>
              <p:nvPr/>
            </p:nvSpPr>
            <p:spPr>
              <a:xfrm rot="16200000" flipV="1">
                <a:off x="5520975" y="3236814"/>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Parallelogram 266"/>
              <p:cNvSpPr/>
              <p:nvPr/>
            </p:nvSpPr>
            <p:spPr>
              <a:xfrm rot="16200000" flipV="1">
                <a:off x="5520975" y="3505728"/>
                <a:ext cx="398325" cy="76406"/>
              </a:xfrm>
              <a:prstGeom prst="parallelogram">
                <a:avLst>
                  <a:gd name="adj" fmla="val 9927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Parallelogram 210"/>
            <p:cNvSpPr/>
            <p:nvPr/>
          </p:nvSpPr>
          <p:spPr>
            <a:xfrm rot="18139132" flipH="1">
              <a:off x="5519977" y="2494156"/>
              <a:ext cx="459506" cy="388458"/>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Parallelogram 211"/>
            <p:cNvSpPr/>
            <p:nvPr/>
          </p:nvSpPr>
          <p:spPr>
            <a:xfrm rot="18139132" flipH="1">
              <a:off x="5621278" y="2341636"/>
              <a:ext cx="444020" cy="447594"/>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85"/>
            <p:cNvGrpSpPr>
              <a:grpSpLocks/>
            </p:cNvGrpSpPr>
            <p:nvPr/>
          </p:nvGrpSpPr>
          <p:grpSpPr bwMode="auto">
            <a:xfrm>
              <a:off x="3334376" y="2877460"/>
              <a:ext cx="2432341" cy="2025084"/>
              <a:chOff x="533400" y="2286000"/>
              <a:chExt cx="1371600" cy="1143000"/>
            </a:xfrm>
          </p:grpSpPr>
          <p:grpSp>
            <p:nvGrpSpPr>
              <p:cNvPr id="219" name="Group 72"/>
              <p:cNvGrpSpPr>
                <a:grpSpLocks/>
              </p:cNvGrpSpPr>
              <p:nvPr/>
            </p:nvGrpSpPr>
            <p:grpSpPr bwMode="auto">
              <a:xfrm>
                <a:off x="533400" y="2286000"/>
                <a:ext cx="1143000" cy="1143000"/>
                <a:chOff x="533400" y="2286000"/>
                <a:chExt cx="1143000" cy="1143000"/>
              </a:xfrm>
            </p:grpSpPr>
            <p:grpSp>
              <p:nvGrpSpPr>
                <p:cNvPr id="226" name="Group 45"/>
                <p:cNvGrpSpPr>
                  <a:grpSpLocks/>
                </p:cNvGrpSpPr>
                <p:nvPr/>
              </p:nvGrpSpPr>
              <p:grpSpPr bwMode="auto">
                <a:xfrm>
                  <a:off x="533400" y="2286000"/>
                  <a:ext cx="914400" cy="228600"/>
                  <a:chOff x="533400" y="2286000"/>
                  <a:chExt cx="914400" cy="228600"/>
                </a:xfrm>
              </p:grpSpPr>
              <p:sp>
                <p:nvSpPr>
                  <p:cNvPr id="252" name="Rectangle 251"/>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3" name="Rectangle 252"/>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4" name="Rectangle 253"/>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5" name="Rectangle 254"/>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7" name="Group 46"/>
                <p:cNvGrpSpPr>
                  <a:grpSpLocks/>
                </p:cNvGrpSpPr>
                <p:nvPr/>
              </p:nvGrpSpPr>
              <p:grpSpPr bwMode="auto">
                <a:xfrm>
                  <a:off x="533400" y="2514600"/>
                  <a:ext cx="914400" cy="228600"/>
                  <a:chOff x="533400" y="2286000"/>
                  <a:chExt cx="914400" cy="228600"/>
                </a:xfrm>
              </p:grpSpPr>
              <p:sp>
                <p:nvSpPr>
                  <p:cNvPr id="249" name="Rectangle 248"/>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0" name="Rectangle 249"/>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51" name="Rectangle 250"/>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8" name="Group 51"/>
                <p:cNvGrpSpPr>
                  <a:grpSpLocks/>
                </p:cNvGrpSpPr>
                <p:nvPr/>
              </p:nvGrpSpPr>
              <p:grpSpPr bwMode="auto">
                <a:xfrm>
                  <a:off x="533400" y="2743200"/>
                  <a:ext cx="914400" cy="228600"/>
                  <a:chOff x="533400" y="2286000"/>
                  <a:chExt cx="914400" cy="228600"/>
                </a:xfrm>
              </p:grpSpPr>
              <p:sp>
                <p:nvSpPr>
                  <p:cNvPr id="245" name="Rectangle 244"/>
                  <p:cNvSpPr/>
                  <p:nvPr/>
                </p:nvSpPr>
                <p:spPr>
                  <a:xfrm>
                    <a:off x="5334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6" name="Rectangle 245"/>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7" name="Rectangle 246"/>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8" name="Rectangle 247"/>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29" name="Group 56"/>
                <p:cNvGrpSpPr>
                  <a:grpSpLocks/>
                </p:cNvGrpSpPr>
                <p:nvPr/>
              </p:nvGrpSpPr>
              <p:grpSpPr bwMode="auto">
                <a:xfrm>
                  <a:off x="533400" y="2971800"/>
                  <a:ext cx="914400" cy="228600"/>
                  <a:chOff x="533400" y="2286000"/>
                  <a:chExt cx="914400" cy="228600"/>
                </a:xfrm>
              </p:grpSpPr>
              <p:sp>
                <p:nvSpPr>
                  <p:cNvPr id="241" name="Rectangle 240"/>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2" name="Rectangle 241"/>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3" name="Rectangle 242"/>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4" name="Rectangle 243"/>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30" name="Group 61"/>
                <p:cNvGrpSpPr>
                  <a:grpSpLocks/>
                </p:cNvGrpSpPr>
                <p:nvPr/>
              </p:nvGrpSpPr>
              <p:grpSpPr bwMode="auto">
                <a:xfrm>
                  <a:off x="533400" y="3200400"/>
                  <a:ext cx="914400" cy="228600"/>
                  <a:chOff x="533400" y="2286000"/>
                  <a:chExt cx="914400" cy="228600"/>
                </a:xfrm>
              </p:grpSpPr>
              <p:sp>
                <p:nvSpPr>
                  <p:cNvPr id="237" name="Rectangle 23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8" name="Rectangle 237"/>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9" name="Rectangle 238"/>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40" name="Rectangle 239"/>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31" name="Group 66"/>
                <p:cNvGrpSpPr>
                  <a:grpSpLocks/>
                </p:cNvGrpSpPr>
                <p:nvPr/>
              </p:nvGrpSpPr>
              <p:grpSpPr bwMode="auto">
                <a:xfrm rot="5400000">
                  <a:off x="1104900" y="2628900"/>
                  <a:ext cx="914400" cy="228600"/>
                  <a:chOff x="533400" y="2286000"/>
                  <a:chExt cx="914400" cy="228600"/>
                </a:xfrm>
              </p:grpSpPr>
              <p:sp>
                <p:nvSpPr>
                  <p:cNvPr id="233" name="Rectangle 23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4" name="Rectangle 233"/>
                  <p:cNvSpPr/>
                  <p:nvPr/>
                </p:nvSpPr>
                <p:spPr>
                  <a:xfrm>
                    <a:off x="7620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5" name="Rectangle 234"/>
                  <p:cNvSpPr/>
                  <p:nvPr/>
                </p:nvSpPr>
                <p:spPr>
                  <a:xfrm>
                    <a:off x="9906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36" name="Rectangle 235"/>
                  <p:cNvSpPr/>
                  <p:nvPr/>
                </p:nvSpPr>
                <p:spPr>
                  <a:xfrm>
                    <a:off x="1219200" y="22860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232" name="Rectangle 231"/>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220" name="Rectangle 219"/>
              <p:cNvSpPr/>
              <p:nvPr/>
            </p:nvSpPr>
            <p:spPr>
              <a:xfrm>
                <a:off x="990600" y="25146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1" name="Rectangle 220"/>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2" name="Rectangle 221"/>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3" name="Rectangle 222"/>
              <p:cNvSpPr/>
              <p:nvPr/>
            </p:nvSpPr>
            <p:spPr>
              <a:xfrm rot="5400000">
                <a:off x="1676400" y="2743200"/>
                <a:ext cx="228600" cy="2286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4" name="Rectangle 223"/>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225" name="Rectangle 224"/>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214" name="Group 213"/>
            <p:cNvGrpSpPr/>
            <p:nvPr/>
          </p:nvGrpSpPr>
          <p:grpSpPr>
            <a:xfrm>
              <a:off x="5033318" y="2331727"/>
              <a:ext cx="623273" cy="666164"/>
              <a:chOff x="5347602" y="2444799"/>
              <a:chExt cx="351465" cy="375997"/>
            </a:xfrm>
          </p:grpSpPr>
          <p:sp>
            <p:nvSpPr>
              <p:cNvPr id="216" name="Parallelogram 215"/>
              <p:cNvSpPr/>
              <p:nvPr/>
            </p:nvSpPr>
            <p:spPr>
              <a:xfrm rot="18139132" flipH="1">
                <a:off x="5390433" y="2529976"/>
                <a:ext cx="259355" cy="219052"/>
              </a:xfrm>
              <a:prstGeom prst="parallelogram">
                <a:avLst>
                  <a:gd name="adj" fmla="val 622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arallelogram 216"/>
              <p:cNvSpPr/>
              <p:nvPr/>
            </p:nvSpPr>
            <p:spPr>
              <a:xfrm rot="18139132" flipH="1">
                <a:off x="5447561" y="2443906"/>
                <a:ext cx="250614" cy="252399"/>
              </a:xfrm>
              <a:prstGeom prst="parallelogram">
                <a:avLst>
                  <a:gd name="adj" fmla="val 62281"/>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Parallelogram 217"/>
              <p:cNvSpPr/>
              <p:nvPr/>
            </p:nvSpPr>
            <p:spPr>
              <a:xfrm rot="18139132" flipH="1">
                <a:off x="5331786" y="2624403"/>
                <a:ext cx="212209" cy="180578"/>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 name="Parallelogram 214"/>
            <p:cNvSpPr/>
            <p:nvPr/>
          </p:nvSpPr>
          <p:spPr>
            <a:xfrm rot="18139132" flipH="1">
              <a:off x="5430147" y="2630995"/>
              <a:ext cx="378748" cy="371436"/>
            </a:xfrm>
            <a:prstGeom prst="parallelogram">
              <a:avLst>
                <a:gd name="adj" fmla="val 622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Data Processing</a:t>
            </a:r>
          </a:p>
        </p:txBody>
      </p:sp>
      <p:sp>
        <p:nvSpPr>
          <p:cNvPr id="17411" name="Title 1"/>
          <p:cNvSpPr>
            <a:spLocks noGrp="1"/>
          </p:cNvSpPr>
          <p:nvPr>
            <p:ph type="title"/>
          </p:nvPr>
        </p:nvSpPr>
        <p:spPr>
          <a:xfrm>
            <a:off x="457200" y="838200"/>
            <a:ext cx="8229600" cy="1143000"/>
          </a:xfrm>
        </p:spPr>
        <p:txBody>
          <a:bodyPr/>
          <a:lstStyle/>
          <a:p>
            <a:pPr eaLnBrk="1" hangingPunct="1"/>
            <a:r>
              <a:rPr lang="en-US" smtClean="0"/>
              <a:t>Automated Detection Algorithm : MatLab</a:t>
            </a:r>
          </a:p>
        </p:txBody>
      </p:sp>
      <p:pic>
        <p:nvPicPr>
          <p:cNvPr id="17412" name="Picture 62" descr="MatLab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0690" y="4114799"/>
            <a:ext cx="2971800" cy="2460625"/>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cxnSp>
        <p:nvCxnSpPr>
          <p:cNvPr id="88" name="Straight Arrow Connector 87"/>
          <p:cNvCxnSpPr/>
          <p:nvPr/>
        </p:nvCxnSpPr>
        <p:spPr>
          <a:xfrm flipV="1">
            <a:off x="1905000" y="2514600"/>
            <a:ext cx="685800" cy="3429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905000" y="2857500"/>
            <a:ext cx="762000" cy="266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416" name="TextBox 139"/>
          <p:cNvSpPr txBox="1">
            <a:spLocks noChangeArrowheads="1"/>
          </p:cNvSpPr>
          <p:nvPr/>
        </p:nvSpPr>
        <p:spPr bwMode="auto">
          <a:xfrm>
            <a:off x="2819400" y="23622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Max RGB Values</a:t>
            </a:r>
          </a:p>
        </p:txBody>
      </p:sp>
      <p:sp>
        <p:nvSpPr>
          <p:cNvPr id="17417" name="TextBox 140"/>
          <p:cNvSpPr txBox="1">
            <a:spLocks noChangeArrowheads="1"/>
          </p:cNvSpPr>
          <p:nvPr/>
        </p:nvSpPr>
        <p:spPr bwMode="auto">
          <a:xfrm>
            <a:off x="2895600" y="28956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Min RGB Values</a:t>
            </a:r>
          </a:p>
        </p:txBody>
      </p:sp>
      <p:grpSp>
        <p:nvGrpSpPr>
          <p:cNvPr id="17418" name="Group 141"/>
          <p:cNvGrpSpPr>
            <a:grpSpLocks/>
          </p:cNvGrpSpPr>
          <p:nvPr/>
        </p:nvGrpSpPr>
        <p:grpSpPr bwMode="auto">
          <a:xfrm>
            <a:off x="5562600" y="2286000"/>
            <a:ext cx="1371600" cy="1143000"/>
            <a:chOff x="533400" y="2286000"/>
            <a:chExt cx="1371600" cy="1143000"/>
          </a:xfrm>
        </p:grpSpPr>
        <p:grpSp>
          <p:nvGrpSpPr>
            <p:cNvPr id="17425" name="Group 72"/>
            <p:cNvGrpSpPr>
              <a:grpSpLocks/>
            </p:cNvGrpSpPr>
            <p:nvPr/>
          </p:nvGrpSpPr>
          <p:grpSpPr bwMode="auto">
            <a:xfrm>
              <a:off x="533400" y="2286000"/>
              <a:ext cx="1143000" cy="1143000"/>
              <a:chOff x="533400" y="2286000"/>
              <a:chExt cx="1143000" cy="1143000"/>
            </a:xfrm>
          </p:grpSpPr>
          <p:grpSp>
            <p:nvGrpSpPr>
              <p:cNvPr id="17432" name="Group 45"/>
              <p:cNvGrpSpPr>
                <a:grpSpLocks/>
              </p:cNvGrpSpPr>
              <p:nvPr/>
            </p:nvGrpSpPr>
            <p:grpSpPr bwMode="auto">
              <a:xfrm>
                <a:off x="533400" y="2286000"/>
                <a:ext cx="914400" cy="228600"/>
                <a:chOff x="533400" y="2286000"/>
                <a:chExt cx="914400" cy="228600"/>
              </a:xfrm>
            </p:grpSpPr>
            <p:sp>
              <p:nvSpPr>
                <p:cNvPr id="176" name="Rectangle 175"/>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7" name="Rectangle 176"/>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8" name="Rectangle 177"/>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9" name="Rectangle 178"/>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3" name="Group 46"/>
              <p:cNvGrpSpPr>
                <a:grpSpLocks/>
              </p:cNvGrpSpPr>
              <p:nvPr/>
            </p:nvGrpSpPr>
            <p:grpSpPr bwMode="auto">
              <a:xfrm>
                <a:off x="533400" y="2514600"/>
                <a:ext cx="914400" cy="228600"/>
                <a:chOff x="533400" y="2286000"/>
                <a:chExt cx="914400" cy="228600"/>
              </a:xfrm>
            </p:grpSpPr>
            <p:sp>
              <p:nvSpPr>
                <p:cNvPr id="173" name="Rectangle 172"/>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4" name="Rectangle 173"/>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5" name="Rectangle 174"/>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4" name="Group 51"/>
              <p:cNvGrpSpPr>
                <a:grpSpLocks/>
              </p:cNvGrpSpPr>
              <p:nvPr/>
            </p:nvGrpSpPr>
            <p:grpSpPr bwMode="auto">
              <a:xfrm>
                <a:off x="533400" y="2743200"/>
                <a:ext cx="914400" cy="228600"/>
                <a:chOff x="533400" y="2286000"/>
                <a:chExt cx="914400" cy="228600"/>
              </a:xfrm>
            </p:grpSpPr>
            <p:sp>
              <p:nvSpPr>
                <p:cNvPr id="169" name="Rectangle 168"/>
                <p:cNvSpPr/>
                <p:nvPr/>
              </p:nvSpPr>
              <p:spPr>
                <a:xfrm>
                  <a:off x="5334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0" name="Rectangle 169"/>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1" name="Rectangle 170"/>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2" name="Rectangle 171"/>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5" name="Group 56"/>
              <p:cNvGrpSpPr>
                <a:grpSpLocks/>
              </p:cNvGrpSpPr>
              <p:nvPr/>
            </p:nvGrpSpPr>
            <p:grpSpPr bwMode="auto">
              <a:xfrm>
                <a:off x="533400" y="2971800"/>
                <a:ext cx="914400" cy="228600"/>
                <a:chOff x="533400" y="2286000"/>
                <a:chExt cx="914400" cy="228600"/>
              </a:xfrm>
            </p:grpSpPr>
            <p:sp>
              <p:nvSpPr>
                <p:cNvPr id="165" name="Rectangle 164"/>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6" name="Rectangle 165"/>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7" name="Rectangle 166"/>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8" name="Rectangle 167"/>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6" name="Group 61"/>
              <p:cNvGrpSpPr>
                <a:grpSpLocks/>
              </p:cNvGrpSpPr>
              <p:nvPr/>
            </p:nvGrpSpPr>
            <p:grpSpPr bwMode="auto">
              <a:xfrm>
                <a:off x="533400" y="3200400"/>
                <a:ext cx="914400" cy="228600"/>
                <a:chOff x="533400" y="2286000"/>
                <a:chExt cx="914400" cy="228600"/>
              </a:xfrm>
            </p:grpSpPr>
            <p:sp>
              <p:nvSpPr>
                <p:cNvPr id="161" name="Rectangle 160"/>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2" name="Rectangle 161"/>
                <p:cNvSpPr/>
                <p:nvPr/>
              </p:nvSpPr>
              <p:spPr>
                <a:xfrm>
                  <a:off x="7620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3" name="Rectangle 162"/>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4" name="Rectangle 163"/>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grpSp>
            <p:nvGrpSpPr>
              <p:cNvPr id="17437" name="Group 66"/>
              <p:cNvGrpSpPr>
                <a:grpSpLocks/>
              </p:cNvGrpSpPr>
              <p:nvPr/>
            </p:nvGrpSpPr>
            <p:grpSpPr bwMode="auto">
              <a:xfrm rot="5400000">
                <a:off x="1104900" y="2628900"/>
                <a:ext cx="914400" cy="228600"/>
                <a:chOff x="533400" y="2286000"/>
                <a:chExt cx="914400" cy="228600"/>
              </a:xfrm>
            </p:grpSpPr>
            <p:sp>
              <p:nvSpPr>
                <p:cNvPr id="157" name="Rectangle 156"/>
                <p:cNvSpPr/>
                <p:nvPr/>
              </p:nvSpPr>
              <p:spPr>
                <a:xfrm>
                  <a:off x="533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8" name="Rectangle 157"/>
                <p:cNvSpPr/>
                <p:nvPr/>
              </p:nvSpPr>
              <p:spPr>
                <a:xfrm>
                  <a:off x="7620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59" name="Rectangle 158"/>
                <p:cNvSpPr/>
                <p:nvPr/>
              </p:nvSpPr>
              <p:spPr>
                <a:xfrm>
                  <a:off x="9906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60" name="Rectangle 159"/>
                <p:cNvSpPr/>
                <p:nvPr/>
              </p:nvSpPr>
              <p:spPr>
                <a:xfrm>
                  <a:off x="1219200" y="22860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56" name="Rectangle 155"/>
              <p:cNvSpPr/>
              <p:nvPr/>
            </p:nvSpPr>
            <p:spPr>
              <a:xfrm rot="5400000">
                <a:off x="14478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sp>
          <p:nvSpPr>
            <p:cNvPr id="144" name="Rectangle 143"/>
            <p:cNvSpPr/>
            <p:nvPr/>
          </p:nvSpPr>
          <p:spPr>
            <a:xfrm>
              <a:off x="990600" y="25146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5" name="Rectangle 144"/>
            <p:cNvSpPr/>
            <p:nvPr/>
          </p:nvSpPr>
          <p:spPr>
            <a:xfrm rot="5400000">
              <a:off x="1676400" y="22860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6" name="Rectangle 145"/>
            <p:cNvSpPr/>
            <p:nvPr/>
          </p:nvSpPr>
          <p:spPr>
            <a:xfrm rot="5400000">
              <a:off x="1676400" y="25146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7" name="Rectangle 146"/>
            <p:cNvSpPr/>
            <p:nvPr/>
          </p:nvSpPr>
          <p:spPr>
            <a:xfrm rot="5400000">
              <a:off x="1676400" y="2743200"/>
              <a:ext cx="228600" cy="228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8" name="Rectangle 147"/>
            <p:cNvSpPr/>
            <p:nvPr/>
          </p:nvSpPr>
          <p:spPr>
            <a:xfrm rot="5400000">
              <a:off x="1676400" y="29718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49" name="Rectangle 148"/>
            <p:cNvSpPr/>
            <p:nvPr/>
          </p:nvSpPr>
          <p:spPr>
            <a:xfrm rot="5400000">
              <a:off x="1676400" y="3200400"/>
              <a:ext cx="228600" cy="228600"/>
            </a:xfrm>
            <a:prstGeom prst="rect">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grpSp>
      <p:cxnSp>
        <p:nvCxnSpPr>
          <p:cNvPr id="180" name="Straight Arrow Connector 179"/>
          <p:cNvCxnSpPr/>
          <p:nvPr/>
        </p:nvCxnSpPr>
        <p:spPr>
          <a:xfrm>
            <a:off x="4724400" y="2590800"/>
            <a:ext cx="762000" cy="1905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4724400" y="2971800"/>
            <a:ext cx="762000" cy="1524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7" name="Left Arrow 186"/>
          <p:cNvSpPr/>
          <p:nvPr/>
        </p:nvSpPr>
        <p:spPr>
          <a:xfrm>
            <a:off x="4953000" y="5388704"/>
            <a:ext cx="77513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17423" name="TextBox 187"/>
          <p:cNvSpPr txBox="1">
            <a:spLocks noChangeArrowheads="1"/>
          </p:cNvSpPr>
          <p:nvPr/>
        </p:nvSpPr>
        <p:spPr bwMode="auto">
          <a:xfrm>
            <a:off x="2971800" y="5250654"/>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Total number </a:t>
            </a:r>
          </a:p>
          <a:p>
            <a:pPr algn="ctr" eaLnBrk="1" hangingPunct="1"/>
            <a:r>
              <a:rPr lang="en-US" dirty="0"/>
              <a:t>of colored pixels</a:t>
            </a:r>
          </a:p>
        </p:txBody>
      </p:sp>
      <p:sp>
        <p:nvSpPr>
          <p:cNvPr id="17424" name="TextBox 89"/>
          <p:cNvSpPr txBox="1">
            <a:spLocks noChangeArrowheads="1"/>
          </p:cNvSpPr>
          <p:nvPr/>
        </p:nvSpPr>
        <p:spPr bwMode="auto">
          <a:xfrm>
            <a:off x="457200" y="3505200"/>
            <a:ext cx="152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Surface area</a:t>
            </a:r>
          </a:p>
          <a:p>
            <a:pPr algn="ctr" eaLnBrk="1" hangingPunct="1"/>
            <a:r>
              <a:rPr lang="en-US"/>
              <a:t>In pixels</a:t>
            </a:r>
          </a:p>
        </p:txBody>
      </p:sp>
      <p:sp>
        <p:nvSpPr>
          <p:cNvPr id="92" name="Left Arrow 91"/>
          <p:cNvSpPr/>
          <p:nvPr/>
        </p:nvSpPr>
        <p:spPr>
          <a:xfrm rot="16200000">
            <a:off x="876402" y="4532484"/>
            <a:ext cx="775138" cy="3706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D7E3BC"/>
              </a:solidFill>
              <a:cs typeface="Arial" charset="0"/>
            </a:endParaRPr>
          </a:p>
        </p:txBody>
      </p:sp>
      <p:sp>
        <p:nvSpPr>
          <p:cNvPr id="93" name="TextBox 187"/>
          <p:cNvSpPr txBox="1">
            <a:spLocks noChangeArrowheads="1"/>
          </p:cNvSpPr>
          <p:nvPr/>
        </p:nvSpPr>
        <p:spPr bwMode="auto">
          <a:xfrm>
            <a:off x="228600" y="5199791"/>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b="1" dirty="0"/>
              <a:t>Total number </a:t>
            </a:r>
          </a:p>
          <a:p>
            <a:pPr algn="ctr" eaLnBrk="1" hangingPunct="1"/>
            <a:r>
              <a:rPr lang="en-US" b="1" dirty="0"/>
              <a:t>of j</a:t>
            </a:r>
            <a:r>
              <a:rPr lang="en-US" b="1" dirty="0" smtClean="0"/>
              <a:t>ellies/photo</a:t>
            </a:r>
            <a:endParaRPr lang="en-US" b="1" dirty="0"/>
          </a:p>
        </p:txBody>
      </p:sp>
      <p:cxnSp>
        <p:nvCxnSpPr>
          <p:cNvPr id="204" name="Elbow Connector 203"/>
          <p:cNvCxnSpPr/>
          <p:nvPr/>
        </p:nvCxnSpPr>
        <p:spPr>
          <a:xfrm>
            <a:off x="6934200" y="2857500"/>
            <a:ext cx="838200" cy="1257299"/>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flipV="1">
            <a:off x="1985246" y="4114799"/>
            <a:ext cx="1177054" cy="11611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008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txBox="1">
            <a:spLocks/>
          </p:cNvSpPr>
          <p:nvPr/>
        </p:nvSpPr>
        <p:spPr bwMode="auto">
          <a:xfrm>
            <a:off x="457200" y="273050"/>
            <a:ext cx="4724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latin typeface="Calibri" pitchFamily="34" charset="0"/>
              </a:rPr>
              <a:t>Methods: </a:t>
            </a:r>
            <a:r>
              <a:rPr lang="en-US" sz="2000"/>
              <a:t>Data Processing</a:t>
            </a:r>
            <a:endParaRPr lang="en-US" sz="2000">
              <a:latin typeface="Calibri" pitchFamily="34" charset="0"/>
            </a:endParaRPr>
          </a:p>
        </p:txBody>
      </p:sp>
      <p:grpSp>
        <p:nvGrpSpPr>
          <p:cNvPr id="18435" name="Group 138"/>
          <p:cNvGrpSpPr>
            <a:grpSpLocks/>
          </p:cNvGrpSpPr>
          <p:nvPr/>
        </p:nvGrpSpPr>
        <p:grpSpPr bwMode="auto">
          <a:xfrm>
            <a:off x="3343596" y="960437"/>
            <a:ext cx="3478812" cy="5440524"/>
            <a:chOff x="10524" y="6196"/>
            <a:chExt cx="4730" cy="8966"/>
          </a:xfrm>
        </p:grpSpPr>
        <p:grpSp>
          <p:nvGrpSpPr>
            <p:cNvPr id="18436" name="Group 121"/>
            <p:cNvGrpSpPr>
              <a:grpSpLocks/>
            </p:cNvGrpSpPr>
            <p:nvPr/>
          </p:nvGrpSpPr>
          <p:grpSpPr bwMode="auto">
            <a:xfrm>
              <a:off x="10524" y="6196"/>
              <a:ext cx="3120" cy="4643"/>
              <a:chOff x="10524" y="6520"/>
              <a:chExt cx="3120" cy="4643"/>
            </a:xfrm>
          </p:grpSpPr>
          <p:pic>
            <p:nvPicPr>
              <p:cNvPr id="18444" name="Picture 61" descr="Org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7" y="7254"/>
                <a:ext cx="2763" cy="2906"/>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8445" name="Text Box 80"/>
              <p:cNvSpPr txBox="1">
                <a:spLocks noChangeArrowheads="1"/>
              </p:cNvSpPr>
              <p:nvPr/>
            </p:nvSpPr>
            <p:spPr bwMode="auto">
              <a:xfrm>
                <a:off x="10611" y="6520"/>
                <a:ext cx="2930"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b="1">
                    <a:latin typeface="Calibri" pitchFamily="34" charset="0"/>
                  </a:rPr>
                  <a:t>Original Photograph</a:t>
                </a:r>
              </a:p>
            </p:txBody>
          </p:sp>
          <p:sp>
            <p:nvSpPr>
              <p:cNvPr id="18446" name="Line 83"/>
              <p:cNvSpPr>
                <a:spLocks noChangeShapeType="1"/>
              </p:cNvSpPr>
              <p:nvPr/>
            </p:nvSpPr>
            <p:spPr bwMode="auto">
              <a:xfrm flipH="1">
                <a:off x="10524" y="10160"/>
                <a:ext cx="288" cy="10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7" name="Line 84"/>
              <p:cNvSpPr>
                <a:spLocks noChangeShapeType="1"/>
              </p:cNvSpPr>
              <p:nvPr/>
            </p:nvSpPr>
            <p:spPr bwMode="auto">
              <a:xfrm>
                <a:off x="13308" y="10160"/>
                <a:ext cx="336" cy="10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18442" name="Picture 62" descr="MatLab_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05" y="12403"/>
              <a:ext cx="2749" cy="2759"/>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sp>
        <p:nvSpPr>
          <p:cNvPr id="16" name="Text Box 81"/>
          <p:cNvSpPr txBox="1">
            <a:spLocks noChangeArrowheads="1"/>
          </p:cNvSpPr>
          <p:nvPr/>
        </p:nvSpPr>
        <p:spPr bwMode="auto">
          <a:xfrm>
            <a:off x="4728068" y="3745293"/>
            <a:ext cx="2047381" cy="923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dirty="0" smtClean="0">
                <a:latin typeface="Calibri" pitchFamily="34" charset="0"/>
              </a:rPr>
              <a:t>Automated Count: </a:t>
            </a:r>
            <a:r>
              <a:rPr lang="en-US" b="1" dirty="0">
                <a:latin typeface="Calibri" pitchFamily="34" charset="0"/>
              </a:rPr>
              <a:t>Processed with </a:t>
            </a:r>
            <a:r>
              <a:rPr lang="en-US" b="1" dirty="0" err="1">
                <a:latin typeface="Calibri" pitchFamily="34" charset="0"/>
              </a:rPr>
              <a:t>MatLab</a:t>
            </a:r>
            <a:endParaRPr lang="en-US" b="1" dirty="0">
              <a:latin typeface="Calibri" pitchFamily="34" charset="0"/>
            </a:endParaRPr>
          </a:p>
        </p:txBody>
      </p:sp>
      <p:pic>
        <p:nvPicPr>
          <p:cNvPr id="17" name="Picture 60" descr="ArcGIS_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2602" y="4724149"/>
            <a:ext cx="2029732" cy="1674919"/>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82"/>
          <p:cNvSpPr txBox="1">
            <a:spLocks noChangeArrowheads="1"/>
          </p:cNvSpPr>
          <p:nvPr/>
        </p:nvSpPr>
        <p:spPr bwMode="auto">
          <a:xfrm>
            <a:off x="1752602" y="3736797"/>
            <a:ext cx="2012082" cy="923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dirty="0" smtClean="0">
                <a:latin typeface="Calibri" pitchFamily="34" charset="0"/>
              </a:rPr>
              <a:t>Manual Count: </a:t>
            </a:r>
            <a:r>
              <a:rPr lang="en-US" b="1" dirty="0">
                <a:latin typeface="Calibri" pitchFamily="34" charset="0"/>
              </a:rPr>
              <a:t>Processed with ArcGIS</a:t>
            </a:r>
          </a:p>
        </p:txBody>
      </p:sp>
    </p:spTree>
    <p:extLst>
      <p:ext uri="{BB962C8B-B14F-4D97-AF65-F5344CB8AC3E}">
        <p14:creationId xmlns:p14="http://schemas.microsoft.com/office/powerpoint/2010/main" val="758320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533400"/>
            <a:ext cx="8229600" cy="1143000"/>
          </a:xfrm>
        </p:spPr>
        <p:txBody>
          <a:bodyPr/>
          <a:lstStyle/>
          <a:p>
            <a:pPr eaLnBrk="1" hangingPunct="1"/>
            <a:r>
              <a:rPr lang="en-US" dirty="0" smtClean="0"/>
              <a:t>Does it work?</a:t>
            </a:r>
          </a:p>
        </p:txBody>
      </p:sp>
      <p:sp>
        <p:nvSpPr>
          <p:cNvPr id="23555" name="Content Placeholder 2"/>
          <p:cNvSpPr>
            <a:spLocks noGrp="1"/>
          </p:cNvSpPr>
          <p:nvPr>
            <p:ph idx="1"/>
          </p:nvPr>
        </p:nvSpPr>
        <p:spPr>
          <a:xfrm>
            <a:off x="457200" y="2133600"/>
            <a:ext cx="8305800" cy="1600200"/>
          </a:xfrm>
        </p:spPr>
        <p:txBody>
          <a:bodyPr/>
          <a:lstStyle/>
          <a:p>
            <a:pPr marL="377825" lvl="1" indent="0" algn="ctr" eaLnBrk="1" hangingPunct="1">
              <a:lnSpc>
                <a:spcPct val="80000"/>
              </a:lnSpc>
              <a:spcAft>
                <a:spcPts val="1200"/>
              </a:spcAft>
              <a:buClr>
                <a:srgbClr val="78923D"/>
              </a:buClr>
              <a:buSzPct val="115000"/>
              <a:buNone/>
            </a:pPr>
            <a:r>
              <a:rPr lang="en-US" sz="3200" dirty="0" smtClean="0"/>
              <a:t>To understand the  algorithms accuracy, we compared the automated method to that of the manual count</a:t>
            </a:r>
          </a:p>
          <a:p>
            <a:pPr marL="377825" lvl="1" indent="0" algn="ctr" eaLnBrk="1" hangingPunct="1">
              <a:lnSpc>
                <a:spcPct val="80000"/>
              </a:lnSpc>
              <a:spcAft>
                <a:spcPts val="1200"/>
              </a:spcAft>
              <a:buClr>
                <a:srgbClr val="78923D"/>
              </a:buClr>
              <a:buSzPct val="115000"/>
              <a:buNone/>
            </a:pPr>
            <a:endParaRPr lang="en-US" sz="3200" dirty="0" smtClean="0"/>
          </a:p>
          <a:p>
            <a:pPr marL="1235075" lvl="3" indent="0" eaLnBrk="1" hangingPunct="1">
              <a:lnSpc>
                <a:spcPct val="80000"/>
              </a:lnSpc>
              <a:spcAft>
                <a:spcPts val="1200"/>
              </a:spcAft>
              <a:buClr>
                <a:srgbClr val="78923D"/>
              </a:buClr>
              <a:buSzPct val="115000"/>
              <a:buNone/>
            </a:pPr>
            <a:endParaRPr lang="en-US" sz="2200" dirty="0"/>
          </a:p>
        </p:txBody>
      </p:sp>
    </p:spTree>
    <p:extLst>
      <p:ext uri="{BB962C8B-B14F-4D97-AF65-F5344CB8AC3E}">
        <p14:creationId xmlns:p14="http://schemas.microsoft.com/office/powerpoint/2010/main" val="3534417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bwMode="auto">
          <a:xfrm>
            <a:off x="609600" y="427038"/>
            <a:ext cx="8229600" cy="1143000"/>
          </a:xfrm>
          <a:prstGeom prst="rect">
            <a:avLst/>
          </a:prstGeom>
          <a:noFill/>
          <a:ln w="9525">
            <a:noFill/>
            <a:miter lim="800000"/>
            <a:headEnd/>
            <a:tailEnd/>
          </a:ln>
        </p:spPr>
        <p:txBody>
          <a:bodyPr anchor="ctr"/>
          <a:lstStyle/>
          <a:p>
            <a:pPr algn="ctr">
              <a:defRPr/>
            </a:pPr>
            <a:r>
              <a:rPr lang="en-US" sz="4400" dirty="0">
                <a:latin typeface="+mj-lt"/>
                <a:ea typeface="+mj-ea"/>
                <a:cs typeface="+mj-cs"/>
              </a:rPr>
              <a:t>Results</a:t>
            </a:r>
          </a:p>
        </p:txBody>
      </p:sp>
      <p:grpSp>
        <p:nvGrpSpPr>
          <p:cNvPr id="21507" name="Group 13"/>
          <p:cNvGrpSpPr>
            <a:grpSpLocks/>
          </p:cNvGrpSpPr>
          <p:nvPr/>
        </p:nvGrpSpPr>
        <p:grpSpPr bwMode="auto">
          <a:xfrm>
            <a:off x="1211263" y="2660650"/>
            <a:ext cx="7094537" cy="3494064"/>
            <a:chOff x="1364427" y="2983121"/>
            <a:chExt cx="7093756" cy="3493855"/>
          </a:xfrm>
        </p:grpSpPr>
        <p:grpSp>
          <p:nvGrpSpPr>
            <p:cNvPr id="21510" name="Group 31"/>
            <p:cNvGrpSpPr>
              <a:grpSpLocks/>
            </p:cNvGrpSpPr>
            <p:nvPr/>
          </p:nvGrpSpPr>
          <p:grpSpPr bwMode="auto">
            <a:xfrm>
              <a:off x="1364427" y="2983121"/>
              <a:ext cx="6941372" cy="2884274"/>
              <a:chOff x="1828798" y="3592389"/>
              <a:chExt cx="6248399" cy="2275008"/>
            </a:xfrm>
          </p:grpSpPr>
          <p:grpSp>
            <p:nvGrpSpPr>
              <p:cNvPr id="21513" name="Group 129"/>
              <p:cNvGrpSpPr>
                <a:grpSpLocks/>
              </p:cNvGrpSpPr>
              <p:nvPr/>
            </p:nvGrpSpPr>
            <p:grpSpPr bwMode="auto">
              <a:xfrm>
                <a:off x="1828798" y="3592389"/>
                <a:ext cx="6248399" cy="2275008"/>
                <a:chOff x="8568" y="12448"/>
                <a:chExt cx="6838" cy="2787"/>
              </a:xfrm>
            </p:grpSpPr>
            <p:pic>
              <p:nvPicPr>
                <p:cNvPr id="21515" name="Picture 62" descr="MatLab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57" y="12476"/>
                  <a:ext cx="2749" cy="2759"/>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1516" name="Picture 60" descr="ArcGIS_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68" y="12448"/>
                  <a:ext cx="2760" cy="276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sp>
            <p:nvSpPr>
              <p:cNvPr id="21514" name="Text Box 81"/>
              <p:cNvSpPr txBox="1">
                <a:spLocks noChangeArrowheads="1"/>
              </p:cNvSpPr>
              <p:nvPr/>
            </p:nvSpPr>
            <p:spPr bwMode="auto">
              <a:xfrm>
                <a:off x="4267200" y="4267200"/>
                <a:ext cx="12192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500" b="1">
                    <a:latin typeface="Calibri" pitchFamily="34" charset="0"/>
                  </a:rPr>
                  <a:t>VS</a:t>
                </a:r>
              </a:p>
            </p:txBody>
          </p:sp>
        </p:grpSp>
        <p:sp>
          <p:nvSpPr>
            <p:cNvPr id="21511" name="TextBox 11"/>
            <p:cNvSpPr txBox="1">
              <a:spLocks noChangeArrowheads="1"/>
            </p:cNvSpPr>
            <p:nvPr/>
          </p:nvSpPr>
          <p:spPr bwMode="auto">
            <a:xfrm>
              <a:off x="1371599" y="6076890"/>
              <a:ext cx="2896044" cy="4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t>Total individuals </a:t>
              </a:r>
              <a:r>
                <a:rPr lang="en-US" sz="2000" dirty="0" smtClean="0"/>
                <a:t>15,767</a:t>
              </a:r>
              <a:endParaRPr lang="en-US" sz="2000" dirty="0"/>
            </a:p>
          </p:txBody>
        </p:sp>
        <p:sp>
          <p:nvSpPr>
            <p:cNvPr id="21512" name="TextBox 12"/>
            <p:cNvSpPr txBox="1">
              <a:spLocks noChangeArrowheads="1"/>
            </p:cNvSpPr>
            <p:nvPr/>
          </p:nvSpPr>
          <p:spPr bwMode="auto">
            <a:xfrm>
              <a:off x="5562600" y="6076890"/>
              <a:ext cx="2895583" cy="4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t>Total individuals </a:t>
              </a:r>
              <a:r>
                <a:rPr lang="en-US" sz="2000" dirty="0" smtClean="0"/>
                <a:t>11,941</a:t>
              </a:r>
              <a:endParaRPr lang="en-US" sz="2000" dirty="0"/>
            </a:p>
          </p:txBody>
        </p:sp>
      </p:grpSp>
      <p:sp>
        <p:nvSpPr>
          <p:cNvPr id="21508" name="Text Box 81"/>
          <p:cNvSpPr txBox="1">
            <a:spLocks noChangeArrowheads="1"/>
          </p:cNvSpPr>
          <p:nvPr/>
        </p:nvSpPr>
        <p:spPr bwMode="auto">
          <a:xfrm>
            <a:off x="5715000" y="1570038"/>
            <a:ext cx="2047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a:latin typeface="Calibri" pitchFamily="34" charset="0"/>
              </a:rPr>
              <a:t>Automated Count: Processed with MatLab</a:t>
            </a:r>
          </a:p>
        </p:txBody>
      </p:sp>
      <p:sp>
        <p:nvSpPr>
          <p:cNvPr id="21509" name="Text Box 82"/>
          <p:cNvSpPr txBox="1">
            <a:spLocks noChangeArrowheads="1"/>
          </p:cNvSpPr>
          <p:nvPr/>
        </p:nvSpPr>
        <p:spPr bwMode="auto">
          <a:xfrm>
            <a:off x="1600200" y="1562100"/>
            <a:ext cx="20113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b="1">
                <a:latin typeface="Calibri" pitchFamily="34" charset="0"/>
              </a:rPr>
              <a:t>Manual Count: Processed with ArcGIS</a:t>
            </a:r>
          </a:p>
        </p:txBody>
      </p:sp>
    </p:spTree>
    <p:extLst>
      <p:ext uri="{BB962C8B-B14F-4D97-AF65-F5344CB8AC3E}">
        <p14:creationId xmlns:p14="http://schemas.microsoft.com/office/powerpoint/2010/main" val="1681084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6200" y="990600"/>
            <a:ext cx="9144000" cy="1143000"/>
          </a:xfrm>
        </p:spPr>
        <p:txBody>
          <a:bodyPr/>
          <a:lstStyle/>
          <a:p>
            <a:r>
              <a:rPr lang="en-US" dirty="0" smtClean="0"/>
              <a:t>Brown Sea Nettle </a:t>
            </a:r>
            <a:br>
              <a:rPr lang="en-US" dirty="0" smtClean="0"/>
            </a:br>
            <a:endParaRPr lang="en-US" dirty="0" smtClean="0"/>
          </a:p>
        </p:txBody>
      </p:sp>
      <p:sp>
        <p:nvSpPr>
          <p:cNvPr id="5" name="Title 3"/>
          <p:cNvSpPr txBox="1">
            <a:spLocks/>
          </p:cNvSpPr>
          <p:nvPr/>
        </p:nvSpPr>
        <p:spPr bwMode="auto">
          <a:xfrm>
            <a:off x="304800" y="15240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Results: </a:t>
            </a:r>
            <a:r>
              <a:rPr lang="en-US" sz="2000" dirty="0" smtClean="0">
                <a:latin typeface="+mj-lt"/>
                <a:ea typeface="+mj-ea"/>
                <a:cs typeface="+mj-cs"/>
              </a:rPr>
              <a:t>Student’s T-Test </a:t>
            </a:r>
            <a:endParaRPr lang="en-US" sz="2000" dirty="0">
              <a:latin typeface="+mj-lt"/>
              <a:ea typeface="+mj-ea"/>
              <a:cs typeface="+mj-cs"/>
            </a:endParaRPr>
          </a:p>
        </p:txBody>
      </p:sp>
      <p:sp>
        <p:nvSpPr>
          <p:cNvPr id="23557" name="TextBox 6"/>
          <p:cNvSpPr txBox="1">
            <a:spLocks noChangeArrowheads="1"/>
          </p:cNvSpPr>
          <p:nvPr/>
        </p:nvSpPr>
        <p:spPr bwMode="auto">
          <a:xfrm>
            <a:off x="2362200" y="5791200"/>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smtClean="0"/>
              <a:t>No statistical significance between the two methods</a:t>
            </a:r>
            <a:endParaRPr lang="en-US" dirty="0"/>
          </a:p>
        </p:txBody>
      </p:sp>
      <p:pic>
        <p:nvPicPr>
          <p:cNvPr id="3074" name="Picture 2" descr="Nettle_Box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184" y="1616581"/>
            <a:ext cx="4196032" cy="418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50584" y="2145268"/>
            <a:ext cx="878816" cy="369332"/>
          </a:xfrm>
          <a:prstGeom prst="rect">
            <a:avLst/>
          </a:prstGeom>
          <a:noFill/>
        </p:spPr>
        <p:txBody>
          <a:bodyPr wrap="square" rtlCol="0">
            <a:spAutoFit/>
          </a:bodyPr>
          <a:lstStyle/>
          <a:p>
            <a:r>
              <a:rPr lang="en-US" b="1" dirty="0" smtClean="0">
                <a:solidFill>
                  <a:schemeClr val="bg1"/>
                </a:solidFill>
              </a:rPr>
              <a:t>N=16</a:t>
            </a:r>
            <a:endParaRPr lang="en-US" b="1" dirty="0">
              <a:solidFill>
                <a:schemeClr val="bg1"/>
              </a:solidFill>
            </a:endParaRPr>
          </a:p>
        </p:txBody>
      </p:sp>
    </p:spTree>
    <p:extLst>
      <p:ext uri="{BB962C8B-B14F-4D97-AF65-F5344CB8AC3E}">
        <p14:creationId xmlns:p14="http://schemas.microsoft.com/office/powerpoint/2010/main" val="1121965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6200" y="762000"/>
            <a:ext cx="9144000" cy="1143000"/>
          </a:xfrm>
        </p:spPr>
        <p:txBody>
          <a:bodyPr/>
          <a:lstStyle/>
          <a:p>
            <a:r>
              <a:rPr lang="en-US" dirty="0" smtClean="0"/>
              <a:t>Brown Sea Nettle </a:t>
            </a:r>
            <a:br>
              <a:rPr lang="en-US" dirty="0" smtClean="0"/>
            </a:br>
            <a:endParaRPr lang="en-US" dirty="0" smtClean="0"/>
          </a:p>
        </p:txBody>
      </p:sp>
      <p:sp>
        <p:nvSpPr>
          <p:cNvPr id="5" name="Title 3"/>
          <p:cNvSpPr txBox="1">
            <a:spLocks/>
          </p:cNvSpPr>
          <p:nvPr/>
        </p:nvSpPr>
        <p:spPr bwMode="auto">
          <a:xfrm>
            <a:off x="304800" y="15240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Results: </a:t>
            </a:r>
            <a:r>
              <a:rPr lang="en-US" sz="2000" dirty="0" smtClean="0">
                <a:latin typeface="+mj-lt"/>
                <a:ea typeface="+mj-ea"/>
                <a:cs typeface="+mj-cs"/>
              </a:rPr>
              <a:t>Student’s T-Test </a:t>
            </a:r>
            <a:endParaRPr lang="en-US" sz="2000" dirty="0">
              <a:latin typeface="+mj-lt"/>
              <a:ea typeface="+mj-ea"/>
              <a:cs typeface="+mj-cs"/>
            </a:endParaRPr>
          </a:p>
        </p:txBody>
      </p:sp>
      <p:sp>
        <p:nvSpPr>
          <p:cNvPr id="2" name="TextBox 1"/>
          <p:cNvSpPr txBox="1"/>
          <p:nvPr/>
        </p:nvSpPr>
        <p:spPr>
          <a:xfrm>
            <a:off x="5750584" y="2145268"/>
            <a:ext cx="878816" cy="369332"/>
          </a:xfrm>
          <a:prstGeom prst="rect">
            <a:avLst/>
          </a:prstGeom>
          <a:noFill/>
        </p:spPr>
        <p:txBody>
          <a:bodyPr wrap="square" rtlCol="0">
            <a:spAutoFit/>
          </a:bodyPr>
          <a:lstStyle/>
          <a:p>
            <a:r>
              <a:rPr lang="en-US" b="1" dirty="0" smtClean="0">
                <a:solidFill>
                  <a:schemeClr val="bg1"/>
                </a:solidFill>
              </a:rPr>
              <a:t>N=16</a:t>
            </a:r>
            <a:endParaRPr lang="en-US" b="1" dirty="0">
              <a:solidFill>
                <a:schemeClr val="bg1"/>
              </a:solidFill>
            </a:endParaRPr>
          </a:p>
        </p:txBody>
      </p:sp>
      <p:graphicFrame>
        <p:nvGraphicFramePr>
          <p:cNvPr id="8" name="Chart 7"/>
          <p:cNvGraphicFramePr>
            <a:graphicFrameLocks/>
          </p:cNvGraphicFramePr>
          <p:nvPr>
            <p:extLst>
              <p:ext uri="{D42A27DB-BD31-4B8C-83A1-F6EECF244321}">
                <p14:modId xmlns:p14="http://schemas.microsoft.com/office/powerpoint/2010/main" val="3613727744"/>
              </p:ext>
            </p:extLst>
          </p:nvPr>
        </p:nvGraphicFramePr>
        <p:xfrm>
          <a:off x="266700" y="1371600"/>
          <a:ext cx="8839200" cy="49075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39258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a:xfrm>
            <a:off x="457200" y="762000"/>
            <a:ext cx="8229600" cy="1143000"/>
          </a:xfrm>
        </p:spPr>
        <p:txBody>
          <a:bodyPr/>
          <a:lstStyle/>
          <a:p>
            <a:pPr eaLnBrk="1" hangingPunct="1"/>
            <a:r>
              <a:rPr lang="en-US" smtClean="0"/>
              <a:t>Western Pacific Leatherback</a:t>
            </a:r>
            <a:br>
              <a:rPr lang="en-US" smtClean="0"/>
            </a:br>
            <a:r>
              <a:rPr lang="en-US" i="1" smtClean="0"/>
              <a:t>(Dermochelys coriacea) </a:t>
            </a:r>
            <a:endParaRPr lang="en-US" smtClean="0"/>
          </a:p>
        </p:txBody>
      </p:sp>
      <p:sp>
        <p:nvSpPr>
          <p:cNvPr id="3075" name="Content Placeholder 8"/>
          <p:cNvSpPr>
            <a:spLocks noGrp="1"/>
          </p:cNvSpPr>
          <p:nvPr>
            <p:ph sz="half" idx="2"/>
          </p:nvPr>
        </p:nvSpPr>
        <p:spPr>
          <a:xfrm>
            <a:off x="4648200" y="2209800"/>
            <a:ext cx="4495800" cy="4495800"/>
          </a:xfrm>
        </p:spPr>
        <p:txBody>
          <a:bodyPr/>
          <a:lstStyle/>
          <a:p>
            <a:pPr>
              <a:spcAft>
                <a:spcPts val="600"/>
              </a:spcAft>
            </a:pPr>
            <a:endParaRPr lang="en-US" sz="2300" dirty="0" smtClean="0"/>
          </a:p>
          <a:p>
            <a:pPr>
              <a:spcAft>
                <a:spcPts val="600"/>
              </a:spcAft>
            </a:pPr>
            <a:r>
              <a:rPr lang="en-US" sz="2300" dirty="0"/>
              <a:t>Migrate from Indonesia to foraging  grounds in US West Coast </a:t>
            </a:r>
          </a:p>
          <a:p>
            <a:pPr>
              <a:spcAft>
                <a:spcPts val="600"/>
              </a:spcAft>
            </a:pPr>
            <a:r>
              <a:rPr lang="en-US" sz="2300" dirty="0" smtClean="0"/>
              <a:t>Endangered 1970</a:t>
            </a:r>
          </a:p>
          <a:p>
            <a:pPr>
              <a:spcAft>
                <a:spcPts val="600"/>
              </a:spcAft>
            </a:pPr>
            <a:r>
              <a:rPr lang="en-US" sz="2300" dirty="0" smtClean="0"/>
              <a:t>Critically endangered 2006</a:t>
            </a:r>
          </a:p>
          <a:p>
            <a:pPr>
              <a:spcAft>
                <a:spcPts val="600"/>
              </a:spcAft>
            </a:pPr>
            <a:r>
              <a:rPr lang="en-US" sz="2300" dirty="0" smtClean="0"/>
              <a:t>Critical habitat established 1979</a:t>
            </a:r>
          </a:p>
          <a:p>
            <a:pPr lvl="1">
              <a:spcAft>
                <a:spcPts val="600"/>
              </a:spcAft>
            </a:pPr>
            <a:r>
              <a:rPr lang="en-US" sz="1900" dirty="0" smtClean="0"/>
              <a:t>2009 revised foraging grounds in U.S. (Benson et al. 2007)</a:t>
            </a:r>
          </a:p>
          <a:p>
            <a:endParaRPr lang="en-US" sz="2000" dirty="0" smtClean="0"/>
          </a:p>
        </p:txBody>
      </p:sp>
      <p:pic>
        <p:nvPicPr>
          <p:cNvPr id="3076" name="Picture 5" descr="Benson041016-1.jpg"/>
          <p:cNvPicPr>
            <a:picLocks noChangeAspect="1"/>
          </p:cNvPicPr>
          <p:nvPr/>
        </p:nvPicPr>
        <p:blipFill>
          <a:blip r:embed="rId3">
            <a:extLst>
              <a:ext uri="{28A0092B-C50C-407E-A947-70E740481C1C}">
                <a14:useLocalDpi xmlns:a14="http://schemas.microsoft.com/office/drawing/2010/main" val="0"/>
              </a:ext>
            </a:extLst>
          </a:blip>
          <a:srcRect l="2499" t="24445" r="24509" b="13333"/>
          <a:stretch>
            <a:fillRect/>
          </a:stretch>
        </p:blipFill>
        <p:spPr bwMode="auto">
          <a:xfrm>
            <a:off x="381000" y="2667000"/>
            <a:ext cx="4052888" cy="25908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3"/>
          <p:cNvSpPr txBox="1">
            <a:spLocks noChangeArrowheads="1"/>
          </p:cNvSpPr>
          <p:nvPr/>
        </p:nvSpPr>
        <p:spPr bwMode="auto">
          <a:xfrm>
            <a:off x="304800" y="5029200"/>
            <a:ext cx="2362200" cy="292100"/>
          </a:xfrm>
          <a:prstGeom prst="rect">
            <a:avLst/>
          </a:prstGeom>
          <a:noFill/>
          <a:ln w="9525">
            <a:noFill/>
            <a:miter lim="800000"/>
            <a:headEnd/>
            <a:tailEnd/>
          </a:ln>
        </p:spPr>
        <p:txBody>
          <a:bodyPr>
            <a:spAutoFit/>
          </a:bodyPr>
          <a:lstStyle/>
          <a:p>
            <a:pPr>
              <a:defRPr/>
            </a:pPr>
            <a:r>
              <a:rPr lang="en-US" sz="1300" b="1" dirty="0" err="1">
                <a:solidFill>
                  <a:schemeClr val="bg1">
                    <a:lumMod val="85000"/>
                    <a:lumOff val="15000"/>
                  </a:schemeClr>
                </a:solidFill>
              </a:rPr>
              <a:t>Photo:Scott</a:t>
            </a:r>
            <a:r>
              <a:rPr lang="en-US" sz="1300" b="1" dirty="0">
                <a:solidFill>
                  <a:schemeClr val="bg1">
                    <a:lumMod val="85000"/>
                    <a:lumOff val="15000"/>
                  </a:schemeClr>
                </a:solidFill>
              </a:rPr>
              <a:t> Benson</a:t>
            </a:r>
          </a:p>
        </p:txBody>
      </p:sp>
      <p:sp>
        <p:nvSpPr>
          <p:cNvPr id="8" name="Title 3"/>
          <p:cNvSpPr txBox="1">
            <a:spLocks/>
          </p:cNvSpPr>
          <p:nvPr/>
        </p:nvSpPr>
        <p:spPr bwMode="auto">
          <a:xfrm>
            <a:off x="304800" y="152400"/>
            <a:ext cx="2743200" cy="412750"/>
          </a:xfrm>
          <a:prstGeom prst="rect">
            <a:avLst/>
          </a:prstGeom>
          <a:noFill/>
          <a:ln w="9525">
            <a:noFill/>
            <a:miter lim="800000"/>
            <a:headEnd/>
            <a:tailEnd/>
          </a:ln>
        </p:spPr>
        <p:txBody>
          <a:bodyPr anchor="ctr"/>
          <a:lstStyle/>
          <a:p>
            <a:pPr>
              <a:defRPr/>
            </a:pPr>
            <a:r>
              <a:rPr lang="en-US" sz="2400" dirty="0">
                <a:latin typeface="+mj-lt"/>
                <a:ea typeface="+mj-ea"/>
                <a:cs typeface="+mj-cs"/>
              </a:rPr>
              <a:t>Introduction</a:t>
            </a:r>
            <a:r>
              <a:rPr lang="en-US" sz="2000" dirty="0">
                <a:latin typeface="+mj-lt"/>
                <a:ea typeface="+mj-ea"/>
                <a:cs typeface="+mj-cs"/>
              </a:rPr>
              <a:t> </a:t>
            </a:r>
          </a:p>
        </p:txBody>
      </p:sp>
      <p:sp>
        <p:nvSpPr>
          <p:cNvPr id="2" name="TextBox 1"/>
          <p:cNvSpPr txBox="1"/>
          <p:nvPr/>
        </p:nvSpPr>
        <p:spPr>
          <a:xfrm>
            <a:off x="152400" y="6335713"/>
            <a:ext cx="2667000" cy="369887"/>
          </a:xfrm>
          <a:prstGeom prst="rect">
            <a:avLst/>
          </a:prstGeom>
          <a:noFill/>
        </p:spPr>
        <p:txBody>
          <a:bodyPr>
            <a:spAutoFit/>
          </a:bodyPr>
          <a:lstStyle/>
          <a:p>
            <a:pPr>
              <a:defRPr/>
            </a:pPr>
            <a:r>
              <a:rPr lang="en-US" dirty="0">
                <a:latin typeface="+mj-lt"/>
              </a:rPr>
              <a:t>(NOAA Fisheries 2010)</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75094" y="533400"/>
            <a:ext cx="8229600" cy="1143000"/>
          </a:xfrm>
        </p:spPr>
        <p:txBody>
          <a:bodyPr/>
          <a:lstStyle/>
          <a:p>
            <a:r>
              <a:rPr lang="en-US" dirty="0" smtClean="0"/>
              <a:t>Moon Jelly </a:t>
            </a:r>
          </a:p>
        </p:txBody>
      </p:sp>
      <p:sp>
        <p:nvSpPr>
          <p:cNvPr id="5" name="Title 3"/>
          <p:cNvSpPr txBox="1">
            <a:spLocks/>
          </p:cNvSpPr>
          <p:nvPr/>
        </p:nvSpPr>
        <p:spPr bwMode="auto">
          <a:xfrm>
            <a:off x="304800" y="15240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Results: </a:t>
            </a:r>
            <a:r>
              <a:rPr lang="en-US" sz="2000" dirty="0" smtClean="0">
                <a:latin typeface="+mj-lt"/>
                <a:ea typeface="+mj-ea"/>
                <a:cs typeface="+mj-cs"/>
              </a:rPr>
              <a:t>Student’s T-Test </a:t>
            </a:r>
            <a:endParaRPr lang="en-US" sz="2000" dirty="0">
              <a:latin typeface="+mj-lt"/>
              <a:ea typeface="+mj-ea"/>
              <a:cs typeface="+mj-cs"/>
            </a:endParaRPr>
          </a:p>
        </p:txBody>
      </p:sp>
      <p:pic>
        <p:nvPicPr>
          <p:cNvPr id="2050" name="Picture 2" descr="Moons_Box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181" y="1515421"/>
            <a:ext cx="4241619" cy="424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50584" y="1992868"/>
            <a:ext cx="878816" cy="369332"/>
          </a:xfrm>
          <a:prstGeom prst="rect">
            <a:avLst/>
          </a:prstGeom>
          <a:noFill/>
        </p:spPr>
        <p:txBody>
          <a:bodyPr wrap="square" rtlCol="0">
            <a:spAutoFit/>
          </a:bodyPr>
          <a:lstStyle/>
          <a:p>
            <a:r>
              <a:rPr lang="en-US" b="1" dirty="0" smtClean="0">
                <a:solidFill>
                  <a:schemeClr val="bg1"/>
                </a:solidFill>
              </a:rPr>
              <a:t>N=15</a:t>
            </a:r>
            <a:endParaRPr lang="en-US" b="1" dirty="0">
              <a:solidFill>
                <a:schemeClr val="bg1"/>
              </a:solidFill>
            </a:endParaRPr>
          </a:p>
        </p:txBody>
      </p:sp>
      <p:sp>
        <p:nvSpPr>
          <p:cNvPr id="7" name="TextBox 6"/>
          <p:cNvSpPr txBox="1">
            <a:spLocks noChangeArrowheads="1"/>
          </p:cNvSpPr>
          <p:nvPr/>
        </p:nvSpPr>
        <p:spPr bwMode="auto">
          <a:xfrm>
            <a:off x="2362200" y="5791200"/>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smtClean="0"/>
              <a:t>No statistical significance between the two methods</a:t>
            </a:r>
            <a:endParaRPr lang="en-US" dirty="0"/>
          </a:p>
        </p:txBody>
      </p:sp>
    </p:spTree>
    <p:extLst>
      <p:ext uri="{BB962C8B-B14F-4D97-AF65-F5344CB8AC3E}">
        <p14:creationId xmlns:p14="http://schemas.microsoft.com/office/powerpoint/2010/main" val="3025624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75094" y="533400"/>
            <a:ext cx="8229600" cy="1143000"/>
          </a:xfrm>
        </p:spPr>
        <p:txBody>
          <a:bodyPr/>
          <a:lstStyle/>
          <a:p>
            <a:r>
              <a:rPr lang="en-US" dirty="0" smtClean="0"/>
              <a:t>Moon Jelly </a:t>
            </a:r>
          </a:p>
        </p:txBody>
      </p:sp>
      <p:sp>
        <p:nvSpPr>
          <p:cNvPr id="5" name="Title 3"/>
          <p:cNvSpPr txBox="1">
            <a:spLocks/>
          </p:cNvSpPr>
          <p:nvPr/>
        </p:nvSpPr>
        <p:spPr bwMode="auto">
          <a:xfrm>
            <a:off x="304800" y="15240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Results: </a:t>
            </a:r>
            <a:r>
              <a:rPr lang="en-US" sz="2000" dirty="0" smtClean="0">
                <a:latin typeface="+mj-lt"/>
                <a:ea typeface="+mj-ea"/>
                <a:cs typeface="+mj-cs"/>
              </a:rPr>
              <a:t>Student’s T-Test </a:t>
            </a:r>
            <a:endParaRPr lang="en-US" sz="2000" dirty="0">
              <a:latin typeface="+mj-lt"/>
              <a:ea typeface="+mj-ea"/>
              <a:cs typeface="+mj-cs"/>
            </a:endParaRPr>
          </a:p>
        </p:txBody>
      </p:sp>
      <p:sp>
        <p:nvSpPr>
          <p:cNvPr id="6" name="TextBox 5"/>
          <p:cNvSpPr txBox="1"/>
          <p:nvPr/>
        </p:nvSpPr>
        <p:spPr>
          <a:xfrm>
            <a:off x="5750584" y="1992868"/>
            <a:ext cx="878816" cy="369332"/>
          </a:xfrm>
          <a:prstGeom prst="rect">
            <a:avLst/>
          </a:prstGeom>
          <a:noFill/>
        </p:spPr>
        <p:txBody>
          <a:bodyPr wrap="square" rtlCol="0">
            <a:spAutoFit/>
          </a:bodyPr>
          <a:lstStyle/>
          <a:p>
            <a:r>
              <a:rPr lang="en-US" b="1" dirty="0" smtClean="0">
                <a:solidFill>
                  <a:schemeClr val="bg1"/>
                </a:solidFill>
              </a:rPr>
              <a:t>N=15</a:t>
            </a:r>
            <a:endParaRPr lang="en-US" b="1" dirty="0">
              <a:solidFill>
                <a:schemeClr val="bg1"/>
              </a:solidFill>
            </a:endParaRPr>
          </a:p>
        </p:txBody>
      </p:sp>
      <p:graphicFrame>
        <p:nvGraphicFramePr>
          <p:cNvPr id="7" name="Chart 6"/>
          <p:cNvGraphicFramePr>
            <a:graphicFrameLocks/>
          </p:cNvGraphicFramePr>
          <p:nvPr>
            <p:extLst>
              <p:ext uri="{D42A27DB-BD31-4B8C-83A1-F6EECF244321}">
                <p14:modId xmlns:p14="http://schemas.microsoft.com/office/powerpoint/2010/main" val="1111044647"/>
              </p:ext>
            </p:extLst>
          </p:nvPr>
        </p:nvGraphicFramePr>
        <p:xfrm>
          <a:off x="304800" y="1447800"/>
          <a:ext cx="86868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793994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381000"/>
            <a:ext cx="8229600" cy="1143000"/>
          </a:xfrm>
        </p:spPr>
        <p:txBody>
          <a:bodyPr/>
          <a:lstStyle/>
          <a:p>
            <a:pPr eaLnBrk="1" hangingPunct="1"/>
            <a:r>
              <a:rPr lang="en-US" dirty="0" smtClean="0"/>
              <a:t>Conclusions</a:t>
            </a:r>
          </a:p>
        </p:txBody>
      </p:sp>
      <p:sp>
        <p:nvSpPr>
          <p:cNvPr id="24579" name="Content Placeholder 2"/>
          <p:cNvSpPr>
            <a:spLocks noGrp="1"/>
          </p:cNvSpPr>
          <p:nvPr>
            <p:ph idx="1"/>
          </p:nvPr>
        </p:nvSpPr>
        <p:spPr>
          <a:xfrm>
            <a:off x="457200" y="1752600"/>
            <a:ext cx="8305800" cy="4724400"/>
          </a:xfrm>
        </p:spPr>
        <p:txBody>
          <a:bodyPr/>
          <a:lstStyle/>
          <a:p>
            <a:pPr lvl="1" indent="-365125" eaLnBrk="1" hangingPunct="1">
              <a:spcAft>
                <a:spcPts val="1200"/>
              </a:spcAft>
              <a:buClr>
                <a:srgbClr val="78923D"/>
              </a:buClr>
              <a:buSzPct val="115000"/>
              <a:buFontTx/>
              <a:buChar char="•"/>
            </a:pPr>
            <a:r>
              <a:rPr lang="en-US" sz="2500" dirty="0" smtClean="0"/>
              <a:t>We saw no significant difference between the two methods.</a:t>
            </a:r>
          </a:p>
          <a:p>
            <a:pPr lvl="1" indent="-365125" eaLnBrk="1" hangingPunct="1">
              <a:spcAft>
                <a:spcPts val="1200"/>
              </a:spcAft>
              <a:buClr>
                <a:srgbClr val="78923D"/>
              </a:buClr>
              <a:buSzPct val="115000"/>
              <a:buFontTx/>
              <a:buChar char="•"/>
            </a:pPr>
            <a:r>
              <a:rPr lang="en-US" sz="2500" dirty="0" smtClean="0"/>
              <a:t>The automated detection algorithm underestimates, but is not biologically significant</a:t>
            </a:r>
          </a:p>
          <a:p>
            <a:pPr lvl="1" indent="-365125" eaLnBrk="1" hangingPunct="1">
              <a:spcAft>
                <a:spcPts val="1200"/>
              </a:spcAft>
              <a:buClr>
                <a:srgbClr val="78923D"/>
              </a:buClr>
              <a:buSzPct val="115000"/>
              <a:buFontTx/>
              <a:buChar char="•"/>
            </a:pPr>
            <a:r>
              <a:rPr lang="en-US" sz="2500" dirty="0" smtClean="0"/>
              <a:t>Can use the automated detection algorithm in replacement to manual count</a:t>
            </a:r>
          </a:p>
          <a:p>
            <a:pPr lvl="1" indent="-365125" eaLnBrk="1" hangingPunct="1">
              <a:spcAft>
                <a:spcPts val="1200"/>
              </a:spcAft>
              <a:buClr>
                <a:srgbClr val="78923D"/>
              </a:buClr>
              <a:buSzPct val="115000"/>
              <a:buFontTx/>
              <a:buChar char="•"/>
            </a:pPr>
            <a:r>
              <a:rPr lang="en-US" sz="2500" dirty="0" smtClean="0"/>
              <a:t>Estimate </a:t>
            </a:r>
            <a:r>
              <a:rPr lang="en-US" sz="2500" dirty="0"/>
              <a:t>the minimum number of surface jellies seen during a survey year relative to oceanographic conditions</a:t>
            </a:r>
          </a:p>
          <a:p>
            <a:pPr lvl="1" indent="-365125" eaLnBrk="1" hangingPunct="1">
              <a:spcAft>
                <a:spcPts val="1200"/>
              </a:spcAft>
              <a:buClr>
                <a:srgbClr val="78923D"/>
              </a:buClr>
              <a:buSzPct val="115000"/>
              <a:buFontTx/>
              <a:buChar char="•"/>
            </a:pPr>
            <a:endParaRPr lang="en-US" sz="2500" dirty="0" smtClean="0"/>
          </a:p>
        </p:txBody>
      </p:sp>
    </p:spTree>
    <p:extLst>
      <p:ext uri="{BB962C8B-B14F-4D97-AF65-F5344CB8AC3E}">
        <p14:creationId xmlns:p14="http://schemas.microsoft.com/office/powerpoint/2010/main" val="190459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381000"/>
            <a:ext cx="8229600" cy="1143000"/>
          </a:xfrm>
        </p:spPr>
        <p:txBody>
          <a:bodyPr/>
          <a:lstStyle/>
          <a:p>
            <a:pPr eaLnBrk="1" hangingPunct="1"/>
            <a:r>
              <a:rPr lang="en-US" dirty="0" smtClean="0"/>
              <a:t>Management </a:t>
            </a:r>
          </a:p>
        </p:txBody>
      </p:sp>
      <p:sp>
        <p:nvSpPr>
          <p:cNvPr id="24579" name="Content Placeholder 2"/>
          <p:cNvSpPr>
            <a:spLocks noGrp="1"/>
          </p:cNvSpPr>
          <p:nvPr>
            <p:ph idx="1"/>
          </p:nvPr>
        </p:nvSpPr>
        <p:spPr>
          <a:xfrm>
            <a:off x="152400" y="1752600"/>
            <a:ext cx="4419600" cy="4724400"/>
          </a:xfrm>
        </p:spPr>
        <p:txBody>
          <a:bodyPr/>
          <a:lstStyle/>
          <a:p>
            <a:pPr marL="377825" lvl="1" indent="0" eaLnBrk="1" hangingPunct="1">
              <a:spcAft>
                <a:spcPts val="1200"/>
              </a:spcAft>
              <a:buClr>
                <a:srgbClr val="78923D"/>
              </a:buClr>
              <a:buSzPct val="115000"/>
              <a:buNone/>
            </a:pPr>
            <a:r>
              <a:rPr lang="en-US" sz="2500" dirty="0"/>
              <a:t>Endangered Species Act</a:t>
            </a:r>
          </a:p>
          <a:p>
            <a:pPr lvl="1" indent="-365125" eaLnBrk="1" hangingPunct="1">
              <a:spcAft>
                <a:spcPts val="1200"/>
              </a:spcAft>
              <a:buClr>
                <a:srgbClr val="78923D"/>
              </a:buClr>
              <a:buSzPct val="115000"/>
              <a:buFontTx/>
              <a:buChar char="•"/>
            </a:pPr>
            <a:r>
              <a:rPr lang="en-US" sz="2500" dirty="0" smtClean="0"/>
              <a:t>Add to existing methods</a:t>
            </a:r>
          </a:p>
          <a:p>
            <a:pPr lvl="1" indent="-365125" eaLnBrk="1" hangingPunct="1">
              <a:spcAft>
                <a:spcPts val="1200"/>
              </a:spcAft>
              <a:buClr>
                <a:srgbClr val="78923D"/>
              </a:buClr>
              <a:buSzPct val="115000"/>
              <a:buFontTx/>
              <a:buChar char="•"/>
            </a:pPr>
            <a:r>
              <a:rPr lang="en-US" sz="2500" dirty="0" smtClean="0"/>
              <a:t>Monitor jelly populations for future years</a:t>
            </a:r>
          </a:p>
          <a:p>
            <a:pPr lvl="1" indent="-365125" eaLnBrk="1" hangingPunct="1">
              <a:spcAft>
                <a:spcPts val="1200"/>
              </a:spcAft>
              <a:buClr>
                <a:srgbClr val="78923D"/>
              </a:buClr>
              <a:buSzPct val="115000"/>
              <a:buFontTx/>
              <a:buChar char="•"/>
            </a:pPr>
            <a:r>
              <a:rPr lang="en-US" sz="2500" dirty="0" smtClean="0"/>
              <a:t>Can calibrate observer estimates for past data</a:t>
            </a:r>
          </a:p>
          <a:p>
            <a:pPr lvl="1" indent="-365125" eaLnBrk="1" hangingPunct="1">
              <a:spcAft>
                <a:spcPts val="1200"/>
              </a:spcAft>
              <a:buClr>
                <a:srgbClr val="78923D"/>
              </a:buClr>
              <a:buSzPct val="115000"/>
              <a:buFontTx/>
              <a:buChar char="•"/>
            </a:pPr>
            <a:r>
              <a:rPr lang="en-US" sz="2400" dirty="0" smtClean="0"/>
              <a:t>Build density maps</a:t>
            </a:r>
            <a:endParaRPr lang="en-US" sz="2400" dirty="0"/>
          </a:p>
          <a:p>
            <a:pPr lvl="1" indent="-365125" eaLnBrk="1" hangingPunct="1">
              <a:spcAft>
                <a:spcPts val="1200"/>
              </a:spcAft>
              <a:buClr>
                <a:srgbClr val="78923D"/>
              </a:buClr>
              <a:buSzPct val="115000"/>
              <a:buFontTx/>
              <a:buChar char="•"/>
            </a:pPr>
            <a:endParaRPr lang="en-US" sz="25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524000"/>
            <a:ext cx="3810000" cy="4909451"/>
          </a:xfrm>
          <a:prstGeom prst="rect">
            <a:avLst/>
          </a:prstGeom>
        </p:spPr>
      </p:pic>
      <p:sp>
        <p:nvSpPr>
          <p:cNvPr id="5" name="TextBox 4"/>
          <p:cNvSpPr txBox="1"/>
          <p:nvPr/>
        </p:nvSpPr>
        <p:spPr>
          <a:xfrm>
            <a:off x="6400800" y="6488113"/>
            <a:ext cx="2667000" cy="369887"/>
          </a:xfrm>
          <a:prstGeom prst="rect">
            <a:avLst/>
          </a:prstGeom>
          <a:noFill/>
        </p:spPr>
        <p:txBody>
          <a:bodyPr>
            <a:spAutoFit/>
          </a:bodyPr>
          <a:lstStyle/>
          <a:p>
            <a:pPr>
              <a:defRPr/>
            </a:pPr>
            <a:r>
              <a:rPr lang="en-US" dirty="0">
                <a:latin typeface="+mj-lt"/>
              </a:rPr>
              <a:t>(NOAA Fisheries </a:t>
            </a:r>
            <a:r>
              <a:rPr lang="en-US" dirty="0" smtClean="0">
                <a:latin typeface="+mj-lt"/>
              </a:rPr>
              <a:t>2012)</a:t>
            </a:r>
            <a:endParaRPr lang="en-US" dirty="0">
              <a:latin typeface="+mj-lt"/>
            </a:endParaRPr>
          </a:p>
        </p:txBody>
      </p:sp>
    </p:spTree>
    <p:extLst>
      <p:ext uri="{BB962C8B-B14F-4D97-AF65-F5344CB8AC3E}">
        <p14:creationId xmlns:p14="http://schemas.microsoft.com/office/powerpoint/2010/main" val="179134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457200"/>
            <a:ext cx="8229600" cy="1143000"/>
          </a:xfrm>
        </p:spPr>
        <p:txBody>
          <a:bodyPr/>
          <a:lstStyle/>
          <a:p>
            <a:pPr eaLnBrk="1" hangingPunct="1"/>
            <a:r>
              <a:rPr lang="en-US" dirty="0" smtClean="0"/>
              <a:t>Future Work</a:t>
            </a:r>
          </a:p>
        </p:txBody>
      </p:sp>
      <p:sp>
        <p:nvSpPr>
          <p:cNvPr id="23555" name="Content Placeholder 2"/>
          <p:cNvSpPr>
            <a:spLocks noGrp="1"/>
          </p:cNvSpPr>
          <p:nvPr>
            <p:ph idx="1"/>
          </p:nvPr>
        </p:nvSpPr>
        <p:spPr>
          <a:xfrm>
            <a:off x="-152400" y="2057400"/>
            <a:ext cx="5410200" cy="4800600"/>
          </a:xfrm>
        </p:spPr>
        <p:txBody>
          <a:bodyPr/>
          <a:lstStyle/>
          <a:p>
            <a:pPr lvl="1" indent="-365125" eaLnBrk="1" hangingPunct="1">
              <a:lnSpc>
                <a:spcPct val="80000"/>
              </a:lnSpc>
              <a:spcAft>
                <a:spcPts val="1200"/>
              </a:spcAft>
              <a:buClr>
                <a:srgbClr val="78923D"/>
              </a:buClr>
              <a:buSzPct val="115000"/>
              <a:buFontTx/>
              <a:buChar char="•"/>
            </a:pPr>
            <a:r>
              <a:rPr lang="en-US" sz="3000" dirty="0" smtClean="0"/>
              <a:t>Density maps</a:t>
            </a:r>
          </a:p>
          <a:p>
            <a:pPr lvl="3" indent="-365125" eaLnBrk="1" hangingPunct="1">
              <a:lnSpc>
                <a:spcPct val="80000"/>
              </a:lnSpc>
              <a:spcAft>
                <a:spcPts val="1200"/>
              </a:spcAft>
              <a:buClr>
                <a:srgbClr val="78923D"/>
              </a:buClr>
              <a:buSzPct val="115000"/>
              <a:buFontTx/>
              <a:buChar char="•"/>
            </a:pPr>
            <a:r>
              <a:rPr lang="en-US" sz="2200" dirty="0" smtClean="0"/>
              <a:t>Track </a:t>
            </a:r>
            <a:r>
              <a:rPr lang="en-US" sz="2200" dirty="0"/>
              <a:t>a</a:t>
            </a:r>
            <a:r>
              <a:rPr lang="en-US" sz="2200" dirty="0" smtClean="0"/>
              <a:t>bundance annually </a:t>
            </a:r>
          </a:p>
          <a:p>
            <a:pPr lvl="3" indent="-365125" eaLnBrk="1" hangingPunct="1">
              <a:lnSpc>
                <a:spcPct val="80000"/>
              </a:lnSpc>
              <a:spcAft>
                <a:spcPts val="1200"/>
              </a:spcAft>
              <a:buClr>
                <a:srgbClr val="78923D"/>
              </a:buClr>
              <a:buSzPct val="115000"/>
              <a:buFontTx/>
              <a:buChar char="•"/>
            </a:pPr>
            <a:r>
              <a:rPr lang="en-US" sz="2200" dirty="0" smtClean="0"/>
              <a:t>Hot spots</a:t>
            </a:r>
          </a:p>
          <a:p>
            <a:pPr lvl="4" indent="-365125" eaLnBrk="1" hangingPunct="1">
              <a:lnSpc>
                <a:spcPct val="80000"/>
              </a:lnSpc>
              <a:spcAft>
                <a:spcPts val="1200"/>
              </a:spcAft>
              <a:buClr>
                <a:srgbClr val="78923D"/>
              </a:buClr>
              <a:buSzPct val="115000"/>
              <a:buFontTx/>
              <a:buChar char="•"/>
            </a:pPr>
            <a:r>
              <a:rPr lang="en-US" sz="2200" dirty="0"/>
              <a:t>Prediction of leatherbacks in the future</a:t>
            </a:r>
          </a:p>
          <a:p>
            <a:pPr lvl="4" indent="-365125" eaLnBrk="1" hangingPunct="1">
              <a:lnSpc>
                <a:spcPct val="80000"/>
              </a:lnSpc>
              <a:spcAft>
                <a:spcPts val="1200"/>
              </a:spcAft>
              <a:buClr>
                <a:srgbClr val="78923D"/>
              </a:buClr>
              <a:buSzPct val="115000"/>
              <a:buFontTx/>
              <a:buChar char="•"/>
            </a:pPr>
            <a:r>
              <a:rPr lang="en-US" sz="2200" dirty="0" smtClean="0"/>
              <a:t>Fishing nets</a:t>
            </a:r>
          </a:p>
          <a:p>
            <a:pPr lvl="4" indent="-365125" eaLnBrk="1" hangingPunct="1">
              <a:lnSpc>
                <a:spcPct val="80000"/>
              </a:lnSpc>
              <a:spcAft>
                <a:spcPts val="1200"/>
              </a:spcAft>
              <a:buClr>
                <a:srgbClr val="78923D"/>
              </a:buClr>
              <a:buSzPct val="115000"/>
              <a:buFontTx/>
              <a:buChar char="•"/>
            </a:pPr>
            <a:r>
              <a:rPr lang="en-US" sz="2200" dirty="0" smtClean="0"/>
              <a:t>Sea water uptake valves  </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1875"/>
          <a:stretch/>
        </p:blipFill>
        <p:spPr>
          <a:xfrm>
            <a:off x="5334000" y="2594372"/>
            <a:ext cx="3505200" cy="2053828"/>
          </a:xfrm>
          <a:prstGeom prst="rect">
            <a:avLst/>
          </a:prstGeom>
          <a:ln w="28575">
            <a:solidFill>
              <a:srgbClr val="FFFFFF"/>
            </a:solidFill>
          </a:ln>
        </p:spPr>
      </p:pic>
    </p:spTree>
    <p:extLst>
      <p:ext uri="{BB962C8B-B14F-4D97-AF65-F5344CB8AC3E}">
        <p14:creationId xmlns:p14="http://schemas.microsoft.com/office/powerpoint/2010/main" val="1510040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mtClean="0"/>
              <a:t>Acknowledgments </a:t>
            </a:r>
          </a:p>
        </p:txBody>
      </p:sp>
      <p:sp>
        <p:nvSpPr>
          <p:cNvPr id="14339" name="Content Placeholder 2"/>
          <p:cNvSpPr>
            <a:spLocks noGrp="1"/>
          </p:cNvSpPr>
          <p:nvPr>
            <p:ph idx="1"/>
          </p:nvPr>
        </p:nvSpPr>
        <p:spPr>
          <a:xfrm>
            <a:off x="4267200" y="1600200"/>
            <a:ext cx="4419600" cy="4525963"/>
          </a:xfrm>
        </p:spPr>
        <p:txBody>
          <a:bodyPr/>
          <a:lstStyle/>
          <a:p>
            <a:pPr eaLnBrk="1" hangingPunct="1">
              <a:spcAft>
                <a:spcPts val="600"/>
              </a:spcAft>
              <a:buClr>
                <a:schemeClr val="accent1">
                  <a:lumMod val="50000"/>
                </a:schemeClr>
              </a:buClr>
              <a:defRPr/>
            </a:pPr>
            <a:r>
              <a:rPr lang="en-US" sz="1800" dirty="0" smtClean="0"/>
              <a:t>Special thanks to Barry Hansen, Aspen Helicopters, Inc., the NOAA Aerial Survey Team, and many others who made this project possible. </a:t>
            </a:r>
          </a:p>
          <a:p>
            <a:pPr eaLnBrk="1" hangingPunct="1">
              <a:spcAft>
                <a:spcPts val="600"/>
              </a:spcAft>
              <a:buClr>
                <a:schemeClr val="accent1">
                  <a:lumMod val="50000"/>
                </a:schemeClr>
              </a:buClr>
              <a:defRPr/>
            </a:pPr>
            <a:r>
              <a:rPr lang="en-US" sz="1800" dirty="0" smtClean="0"/>
              <a:t>Aerial surveys were conducted under National Marine Fisheries Service permit 1596-02, and National Marine Sanctuary permit MULTI-2008-003. </a:t>
            </a:r>
          </a:p>
          <a:p>
            <a:pPr eaLnBrk="1" hangingPunct="1">
              <a:spcAft>
                <a:spcPts val="600"/>
              </a:spcAft>
              <a:buClr>
                <a:schemeClr val="accent1">
                  <a:lumMod val="50000"/>
                </a:schemeClr>
              </a:buClr>
              <a:defRPr/>
            </a:pPr>
            <a:r>
              <a:rPr lang="en-US" sz="1800" dirty="0" smtClean="0"/>
              <a:t>Funding was provided by the Dr. Earl H. Myers and Ethel M. Myers Oceanographic and Marine Biology Trust and the National Science Foundation, Undergraduate Research Opportunities Center, CSUMB, Dr. William Head CSU-LSAMP Senior Alliance project, NSF grant no. HRD-0802628.</a:t>
            </a:r>
          </a:p>
        </p:txBody>
      </p:sp>
      <p:pic>
        <p:nvPicPr>
          <p:cNvPr id="26628" name="Content Placeholder 3" descr="200709_Leatherback_HMB_121_Hansen (1).jpg"/>
          <p:cNvPicPr>
            <a:picLocks noChangeAspect="1"/>
          </p:cNvPicPr>
          <p:nvPr/>
        </p:nvPicPr>
        <p:blipFill>
          <a:blip r:embed="rId3">
            <a:extLst>
              <a:ext uri="{28A0092B-C50C-407E-A947-70E740481C1C}">
                <a14:useLocalDpi xmlns:a14="http://schemas.microsoft.com/office/drawing/2010/main" val="0"/>
              </a:ext>
            </a:extLst>
          </a:blip>
          <a:srcRect l="16995"/>
          <a:stretch>
            <a:fillRect/>
          </a:stretch>
        </p:blipFill>
        <p:spPr bwMode="auto">
          <a:xfrm>
            <a:off x="304800" y="2179638"/>
            <a:ext cx="3721100" cy="3001962"/>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6629" name="TextBox 3"/>
          <p:cNvSpPr txBox="1">
            <a:spLocks noChangeArrowheads="1"/>
          </p:cNvSpPr>
          <p:nvPr/>
        </p:nvSpPr>
        <p:spPr bwMode="auto">
          <a:xfrm>
            <a:off x="228600" y="4995863"/>
            <a:ext cx="21828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b="1" dirty="0"/>
              <a:t>Photo </a:t>
            </a:r>
            <a:r>
              <a:rPr lang="en-US" sz="1100" b="1" dirty="0" smtClean="0"/>
              <a:t>:Scott </a:t>
            </a:r>
            <a:r>
              <a:rPr lang="en-US" sz="1100" b="1" dirty="0"/>
              <a:t>Hanson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2"/>
          <p:cNvGrpSpPr>
            <a:grpSpLocks/>
          </p:cNvGrpSpPr>
          <p:nvPr/>
        </p:nvGrpSpPr>
        <p:grpSpPr bwMode="auto">
          <a:xfrm>
            <a:off x="152400" y="2133600"/>
            <a:ext cx="8991600" cy="3084513"/>
            <a:chOff x="0" y="2209800"/>
            <a:chExt cx="8991600" cy="3084229"/>
          </a:xfrm>
        </p:grpSpPr>
        <p:grpSp>
          <p:nvGrpSpPr>
            <p:cNvPr id="27655" name="Group 16"/>
            <p:cNvGrpSpPr>
              <a:grpSpLocks/>
            </p:cNvGrpSpPr>
            <p:nvPr/>
          </p:nvGrpSpPr>
          <p:grpSpPr bwMode="auto">
            <a:xfrm>
              <a:off x="0" y="2209800"/>
              <a:ext cx="8991600" cy="2818941"/>
              <a:chOff x="0" y="2286000"/>
              <a:chExt cx="8991600" cy="2818941"/>
            </a:xfrm>
          </p:grpSpPr>
          <p:sp>
            <p:nvSpPr>
              <p:cNvPr id="16" name="Rectangle 15"/>
              <p:cNvSpPr/>
              <p:nvPr/>
            </p:nvSpPr>
            <p:spPr>
              <a:xfrm>
                <a:off x="228600" y="2286000"/>
                <a:ext cx="8763000" cy="2819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D7E3BC"/>
                  </a:solidFill>
                  <a:cs typeface="Arial" charset="0"/>
                </a:endParaRPr>
              </a:p>
            </p:txBody>
          </p:sp>
          <p:grpSp>
            <p:nvGrpSpPr>
              <p:cNvPr id="27661" name="Group 14"/>
              <p:cNvGrpSpPr>
                <a:grpSpLocks/>
              </p:cNvGrpSpPr>
              <p:nvPr/>
            </p:nvGrpSpPr>
            <p:grpSpPr bwMode="auto">
              <a:xfrm>
                <a:off x="0" y="2438375"/>
                <a:ext cx="8915400" cy="1939860"/>
                <a:chOff x="0" y="2438375"/>
                <a:chExt cx="8915400" cy="1939860"/>
              </a:xfrm>
            </p:grpSpPr>
            <p:pic>
              <p:nvPicPr>
                <p:cNvPr id="27662" name="Picture 11" descr="IMG_0086.JPG"/>
                <p:cNvPicPr>
                  <a:picLocks noChangeAspect="1"/>
                </p:cNvPicPr>
                <p:nvPr/>
              </p:nvPicPr>
              <p:blipFill>
                <a:blip r:embed="rId3">
                  <a:lum contrast="40000"/>
                  <a:extLst>
                    <a:ext uri="{28A0092B-C50C-407E-A947-70E740481C1C}">
                      <a14:useLocalDpi xmlns:a14="http://schemas.microsoft.com/office/drawing/2010/main" val="0"/>
                    </a:ext>
                  </a:extLst>
                </a:blip>
                <a:srcRect l="35715" t="38393" r="38397" b="24992"/>
                <a:stretch>
                  <a:fillRect/>
                </a:stretch>
              </p:blipFill>
              <p:spPr bwMode="auto">
                <a:xfrm>
                  <a:off x="0" y="2438401"/>
                  <a:ext cx="2057400" cy="1939834"/>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7663" name="Picture 12" descr="IMG_0123.JPG"/>
                <p:cNvPicPr>
                  <a:picLocks noChangeAspect="1"/>
                </p:cNvPicPr>
                <p:nvPr/>
              </p:nvPicPr>
              <p:blipFill>
                <a:blip r:embed="rId4">
                  <a:lum contrast="40000"/>
                  <a:extLst>
                    <a:ext uri="{28A0092B-C50C-407E-A947-70E740481C1C}">
                      <a14:useLocalDpi xmlns:a14="http://schemas.microsoft.com/office/drawing/2010/main" val="0"/>
                    </a:ext>
                  </a:extLst>
                </a:blip>
                <a:srcRect l="23611" t="62502" r="56253" b="9021"/>
                <a:stretch>
                  <a:fillRect/>
                </a:stretch>
              </p:blipFill>
              <p:spPr bwMode="auto">
                <a:xfrm>
                  <a:off x="6858000" y="2438375"/>
                  <a:ext cx="2057400" cy="1939834"/>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7664" name="Picture 13" descr="IMG_0060.JPG"/>
                <p:cNvPicPr>
                  <a:picLocks noChangeAspect="1"/>
                </p:cNvPicPr>
                <p:nvPr/>
              </p:nvPicPr>
              <p:blipFill>
                <a:blip r:embed="rId5">
                  <a:lum contrast="40000"/>
                  <a:extLst>
                    <a:ext uri="{28A0092B-C50C-407E-A947-70E740481C1C}">
                      <a14:useLocalDpi xmlns:a14="http://schemas.microsoft.com/office/drawing/2010/main" val="0"/>
                    </a:ext>
                  </a:extLst>
                </a:blip>
                <a:srcRect l="54167" t="60834" r="29167" b="16251"/>
                <a:stretch>
                  <a:fillRect/>
                </a:stretch>
              </p:blipFill>
              <p:spPr bwMode="auto">
                <a:xfrm>
                  <a:off x="2286000" y="2438375"/>
                  <a:ext cx="2077844" cy="1904689"/>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grpSp>
          <p:nvGrpSpPr>
            <p:cNvPr id="27656" name="Group 21"/>
            <p:cNvGrpSpPr>
              <a:grpSpLocks/>
            </p:cNvGrpSpPr>
            <p:nvPr/>
          </p:nvGrpSpPr>
          <p:grpSpPr bwMode="auto">
            <a:xfrm>
              <a:off x="228600" y="4647803"/>
              <a:ext cx="6400800" cy="646226"/>
              <a:chOff x="228600" y="4647803"/>
              <a:chExt cx="6400800" cy="646226"/>
            </a:xfrm>
          </p:grpSpPr>
          <p:sp>
            <p:nvSpPr>
              <p:cNvPr id="27657" name="TextBox 18"/>
              <p:cNvSpPr txBox="1">
                <a:spLocks noChangeArrowheads="1"/>
              </p:cNvSpPr>
              <p:nvPr/>
            </p:nvSpPr>
            <p:spPr bwMode="auto">
              <a:xfrm>
                <a:off x="228600" y="4647803"/>
                <a:ext cx="1219200" cy="64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Low</a:t>
                </a:r>
              </a:p>
              <a:p>
                <a:pPr algn="ctr" eaLnBrk="1" hangingPunct="1"/>
                <a:r>
                  <a:rPr lang="en-US"/>
                  <a:t>(1-200)</a:t>
                </a:r>
              </a:p>
            </p:txBody>
          </p:sp>
          <p:sp>
            <p:nvSpPr>
              <p:cNvPr id="27658" name="TextBox 19"/>
              <p:cNvSpPr txBox="1">
                <a:spLocks noChangeArrowheads="1"/>
              </p:cNvSpPr>
              <p:nvPr/>
            </p:nvSpPr>
            <p:spPr bwMode="auto">
              <a:xfrm>
                <a:off x="2590800" y="4647803"/>
                <a:ext cx="1371600" cy="64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Moderate</a:t>
                </a:r>
              </a:p>
              <a:p>
                <a:pPr algn="ctr" eaLnBrk="1" hangingPunct="1"/>
                <a:r>
                  <a:rPr lang="en-US"/>
                  <a:t>(201-1,000)</a:t>
                </a:r>
              </a:p>
            </p:txBody>
          </p:sp>
          <p:sp>
            <p:nvSpPr>
              <p:cNvPr id="27659" name="TextBox 20"/>
              <p:cNvSpPr txBox="1">
                <a:spLocks noChangeArrowheads="1"/>
              </p:cNvSpPr>
              <p:nvPr/>
            </p:nvSpPr>
            <p:spPr bwMode="auto">
              <a:xfrm>
                <a:off x="4800600" y="4647803"/>
                <a:ext cx="1828800" cy="64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p>
              <a:p>
                <a:pPr algn="ctr" eaLnBrk="1" hangingPunct="1"/>
                <a:r>
                  <a:rPr lang="en-US"/>
                  <a:t>(1,001-5,000)</a:t>
                </a:r>
              </a:p>
            </p:txBody>
          </p:sp>
        </p:grpSp>
      </p:grpSp>
      <p:sp>
        <p:nvSpPr>
          <p:cNvPr id="27651" name="Title 1"/>
          <p:cNvSpPr>
            <a:spLocks noGrp="1"/>
          </p:cNvSpPr>
          <p:nvPr>
            <p:ph type="title"/>
          </p:nvPr>
        </p:nvSpPr>
        <p:spPr>
          <a:xfrm>
            <a:off x="457200" y="533400"/>
            <a:ext cx="8229600" cy="1143000"/>
          </a:xfrm>
        </p:spPr>
        <p:txBody>
          <a:bodyPr/>
          <a:lstStyle/>
          <a:p>
            <a:pPr eaLnBrk="1" hangingPunct="1"/>
            <a:r>
              <a:rPr lang="en-US" smtClean="0"/>
              <a:t>New</a:t>
            </a:r>
            <a:br>
              <a:rPr lang="en-US" smtClean="0"/>
            </a:br>
            <a:r>
              <a:rPr lang="en-US" smtClean="0"/>
              <a:t>Photograph Categorization?</a:t>
            </a:r>
          </a:p>
        </p:txBody>
      </p:sp>
      <p:sp>
        <p:nvSpPr>
          <p:cNvPr id="15" name="Rectangle 14"/>
          <p:cNvSpPr/>
          <p:nvPr/>
        </p:nvSpPr>
        <p:spPr>
          <a:xfrm>
            <a:off x="4724400" y="2286000"/>
            <a:ext cx="2057400" cy="1981200"/>
          </a:xfrm>
          <a:prstGeom prst="rect">
            <a:avLst/>
          </a:prstGeom>
          <a:solidFill>
            <a:schemeClr val="accent5">
              <a:lumMod val="5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D7E3BC"/>
              </a:solidFill>
              <a:cs typeface="Arial" charset="0"/>
            </a:endParaRPr>
          </a:p>
        </p:txBody>
      </p:sp>
      <p:sp>
        <p:nvSpPr>
          <p:cNvPr id="27653" name="TextBox 16"/>
          <p:cNvSpPr txBox="1">
            <a:spLocks noChangeArrowheads="1"/>
          </p:cNvSpPr>
          <p:nvPr/>
        </p:nvSpPr>
        <p:spPr bwMode="auto">
          <a:xfrm>
            <a:off x="5334000" y="2590800"/>
            <a:ext cx="1295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0"/>
              <a:t>?</a:t>
            </a:r>
          </a:p>
        </p:txBody>
      </p:sp>
      <p:sp>
        <p:nvSpPr>
          <p:cNvPr id="27654" name="TextBox 20"/>
          <p:cNvSpPr txBox="1">
            <a:spLocks noChangeArrowheads="1"/>
          </p:cNvSpPr>
          <p:nvPr/>
        </p:nvSpPr>
        <p:spPr bwMode="auto">
          <a:xfrm>
            <a:off x="7467600" y="4572000"/>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High</a:t>
            </a:r>
          </a:p>
          <a:p>
            <a:pPr algn="ctr" eaLnBrk="1" hangingPunct="1"/>
            <a:r>
              <a:rPr lang="en-US"/>
              <a:t>(&gt;5,000)</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a:xfrm>
            <a:off x="304800" y="228600"/>
            <a:ext cx="2743200" cy="412750"/>
          </a:xfrm>
        </p:spPr>
        <p:txBody>
          <a:bodyPr/>
          <a:lstStyle/>
          <a:p>
            <a:pPr eaLnBrk="1" hangingPunct="1"/>
            <a:r>
              <a:rPr lang="en-US" b="0" smtClean="0"/>
              <a:t>Introduction </a:t>
            </a:r>
          </a:p>
        </p:txBody>
      </p:sp>
      <p:sp>
        <p:nvSpPr>
          <p:cNvPr id="5123" name="Content Placeholder 2"/>
          <p:cNvSpPr>
            <a:spLocks noGrp="1"/>
          </p:cNvSpPr>
          <p:nvPr>
            <p:ph idx="1"/>
          </p:nvPr>
        </p:nvSpPr>
        <p:spPr>
          <a:xfrm>
            <a:off x="457200" y="3200400"/>
            <a:ext cx="8229600" cy="1554163"/>
          </a:xfrm>
        </p:spPr>
        <p:txBody>
          <a:bodyPr/>
          <a:lstStyle/>
          <a:p>
            <a:pPr algn="ctr" eaLnBrk="1" hangingPunct="1">
              <a:lnSpc>
                <a:spcPct val="80000"/>
              </a:lnSpc>
              <a:spcAft>
                <a:spcPts val="2000"/>
              </a:spcAft>
              <a:buClr>
                <a:srgbClr val="78923D"/>
              </a:buClr>
              <a:buSzPct val="115000"/>
              <a:buFont typeface="Arial" charset="0"/>
              <a:buNone/>
            </a:pPr>
            <a:r>
              <a:rPr lang="en-US" sz="2500" dirty="0" smtClean="0"/>
              <a:t>To develop a inexpensive, efficient method to quantify surface aggregations of large </a:t>
            </a:r>
            <a:r>
              <a:rPr lang="en-US" sz="2500" dirty="0" err="1" smtClean="0"/>
              <a:t>medusae</a:t>
            </a:r>
            <a:r>
              <a:rPr lang="en-US" sz="2500" dirty="0" smtClean="0"/>
              <a:t> to help define critical foraging habitat for leatherback in U.S. West Coast waters </a:t>
            </a:r>
          </a:p>
          <a:p>
            <a:pPr eaLnBrk="1" hangingPunct="1">
              <a:lnSpc>
                <a:spcPct val="80000"/>
              </a:lnSpc>
              <a:buClr>
                <a:srgbClr val="78923D"/>
              </a:buClr>
            </a:pPr>
            <a:endParaRPr lang="en-US" sz="2500" dirty="0" smtClean="0"/>
          </a:p>
        </p:txBody>
      </p:sp>
      <p:sp>
        <p:nvSpPr>
          <p:cNvPr id="5" name="Title 1"/>
          <p:cNvSpPr txBox="1">
            <a:spLocks/>
          </p:cNvSpPr>
          <p:nvPr/>
        </p:nvSpPr>
        <p:spPr bwMode="auto">
          <a:xfrm>
            <a:off x="457200" y="1401763"/>
            <a:ext cx="8229600" cy="884237"/>
          </a:xfrm>
          <a:prstGeom prst="rect">
            <a:avLst/>
          </a:prstGeom>
          <a:noFill/>
          <a:ln w="9525">
            <a:noFill/>
            <a:miter lim="800000"/>
            <a:headEnd/>
            <a:tailEnd/>
          </a:ln>
        </p:spPr>
        <p:txBody>
          <a:bodyPr anchor="b"/>
          <a:lstStyle/>
          <a:p>
            <a:pPr algn="ctr">
              <a:defRPr/>
            </a:pPr>
            <a:r>
              <a:rPr lang="en-US" sz="4400" b="1" dirty="0" smtClean="0">
                <a:latin typeface="+mj-lt"/>
                <a:ea typeface="+mj-ea"/>
                <a:cs typeface="+mj-cs"/>
              </a:rPr>
              <a:t>Our Goal</a:t>
            </a:r>
            <a:endParaRPr lang="en-US" sz="4400" b="1" dirty="0">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Introduction</a:t>
            </a:r>
          </a:p>
        </p:txBody>
      </p:sp>
      <p:grpSp>
        <p:nvGrpSpPr>
          <p:cNvPr id="6147" name="Group 5"/>
          <p:cNvGrpSpPr>
            <a:grpSpLocks/>
          </p:cNvGrpSpPr>
          <p:nvPr/>
        </p:nvGrpSpPr>
        <p:grpSpPr bwMode="auto">
          <a:xfrm>
            <a:off x="4344021" y="1905000"/>
            <a:ext cx="4267200" cy="4093029"/>
            <a:chOff x="2236788" y="990600"/>
            <a:chExt cx="5459412" cy="5410200"/>
          </a:xfrm>
        </p:grpSpPr>
        <p:pic>
          <p:nvPicPr>
            <p:cNvPr id="6150" name="Picture 90" descr="Central_California_04062011.tif"/>
            <p:cNvPicPr>
              <a:picLocks noChangeAspect="1"/>
            </p:cNvPicPr>
            <p:nvPr/>
          </p:nvPicPr>
          <p:blipFill>
            <a:blip r:embed="rId3">
              <a:extLst>
                <a:ext uri="{28A0092B-C50C-407E-A947-70E740481C1C}">
                  <a14:useLocalDpi xmlns:a14="http://schemas.microsoft.com/office/drawing/2010/main" val="0"/>
                </a:ext>
              </a:extLst>
            </a:blip>
            <a:srcRect l="13258" t="3922" r="15909" b="7843"/>
            <a:stretch>
              <a:fillRect/>
            </a:stretch>
          </p:blipFill>
          <p:spPr bwMode="auto">
            <a:xfrm>
              <a:off x="2236788" y="990600"/>
              <a:ext cx="5459412" cy="54102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cxnSp>
          <p:nvCxnSpPr>
            <p:cNvPr id="6151" name="Straight Arrow Connector 93"/>
            <p:cNvCxnSpPr>
              <a:cxnSpLocks noChangeShapeType="1"/>
            </p:cNvCxnSpPr>
            <p:nvPr/>
          </p:nvCxnSpPr>
          <p:spPr bwMode="auto">
            <a:xfrm flipH="1">
              <a:off x="5638800" y="5181600"/>
              <a:ext cx="381000" cy="152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152" name="Straight Arrow Connector 94"/>
            <p:cNvCxnSpPr>
              <a:cxnSpLocks noChangeShapeType="1"/>
            </p:cNvCxnSpPr>
            <p:nvPr/>
          </p:nvCxnSpPr>
          <p:spPr bwMode="auto">
            <a:xfrm rot="10800000" flipV="1">
              <a:off x="4562475" y="2236788"/>
              <a:ext cx="404813" cy="157162"/>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grpSp>
      <p:sp>
        <p:nvSpPr>
          <p:cNvPr id="6148" name="Title 6"/>
          <p:cNvSpPr>
            <a:spLocks noGrp="1"/>
          </p:cNvSpPr>
          <p:nvPr>
            <p:ph type="title"/>
          </p:nvPr>
        </p:nvSpPr>
        <p:spPr>
          <a:xfrm>
            <a:off x="457200" y="533400"/>
            <a:ext cx="8229600" cy="1143000"/>
          </a:xfrm>
        </p:spPr>
        <p:txBody>
          <a:bodyPr/>
          <a:lstStyle/>
          <a:p>
            <a:r>
              <a:rPr lang="en-US" smtClean="0"/>
              <a:t>Study Area</a:t>
            </a:r>
          </a:p>
        </p:txBody>
      </p:sp>
      <p:sp>
        <p:nvSpPr>
          <p:cNvPr id="6149" name="Content Placeholder 7"/>
          <p:cNvSpPr>
            <a:spLocks noGrp="1"/>
          </p:cNvSpPr>
          <p:nvPr>
            <p:ph sz="half" idx="1"/>
          </p:nvPr>
        </p:nvSpPr>
        <p:spPr>
          <a:xfrm>
            <a:off x="228600" y="2577541"/>
            <a:ext cx="4038600" cy="3823259"/>
          </a:xfrm>
        </p:spPr>
        <p:txBody>
          <a:bodyPr/>
          <a:lstStyle/>
          <a:p>
            <a:pPr>
              <a:spcAft>
                <a:spcPts val="600"/>
              </a:spcAft>
            </a:pPr>
            <a:r>
              <a:rPr lang="en-US" sz="2500" dirty="0" smtClean="0"/>
              <a:t>Central California</a:t>
            </a:r>
          </a:p>
          <a:p>
            <a:pPr>
              <a:spcAft>
                <a:spcPts val="600"/>
              </a:spcAft>
            </a:pPr>
            <a:r>
              <a:rPr lang="en-US" sz="2500" dirty="0" smtClean="0"/>
              <a:t>High densities of leatherbacks and jellies</a:t>
            </a:r>
          </a:p>
          <a:p>
            <a:pPr>
              <a:spcAft>
                <a:spcPts val="600"/>
              </a:spcAft>
            </a:pPr>
            <a:r>
              <a:rPr lang="en-US" sz="2500" dirty="0" smtClean="0"/>
              <a:t>Fine scale lines for aerial surveys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Introduction</a:t>
            </a:r>
          </a:p>
        </p:txBody>
      </p:sp>
      <p:grpSp>
        <p:nvGrpSpPr>
          <p:cNvPr id="6147" name="Group 5"/>
          <p:cNvGrpSpPr>
            <a:grpSpLocks/>
          </p:cNvGrpSpPr>
          <p:nvPr/>
        </p:nvGrpSpPr>
        <p:grpSpPr bwMode="auto">
          <a:xfrm>
            <a:off x="4344021" y="1905000"/>
            <a:ext cx="4267200" cy="4093029"/>
            <a:chOff x="2236788" y="990600"/>
            <a:chExt cx="5459412" cy="5410200"/>
          </a:xfrm>
        </p:grpSpPr>
        <p:pic>
          <p:nvPicPr>
            <p:cNvPr id="6150" name="Picture 90" descr="Central_California_04062011.tif"/>
            <p:cNvPicPr>
              <a:picLocks noChangeAspect="1"/>
            </p:cNvPicPr>
            <p:nvPr/>
          </p:nvPicPr>
          <p:blipFill>
            <a:blip r:embed="rId3">
              <a:extLst>
                <a:ext uri="{28A0092B-C50C-407E-A947-70E740481C1C}">
                  <a14:useLocalDpi xmlns:a14="http://schemas.microsoft.com/office/drawing/2010/main" val="0"/>
                </a:ext>
              </a:extLst>
            </a:blip>
            <a:srcRect l="13258" t="3922" r="15909" b="7843"/>
            <a:stretch>
              <a:fillRect/>
            </a:stretch>
          </p:blipFill>
          <p:spPr bwMode="auto">
            <a:xfrm>
              <a:off x="2236788" y="990600"/>
              <a:ext cx="5459412" cy="54102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cxnSp>
          <p:nvCxnSpPr>
            <p:cNvPr id="6151" name="Straight Arrow Connector 93"/>
            <p:cNvCxnSpPr>
              <a:cxnSpLocks noChangeShapeType="1"/>
            </p:cNvCxnSpPr>
            <p:nvPr/>
          </p:nvCxnSpPr>
          <p:spPr bwMode="auto">
            <a:xfrm flipH="1">
              <a:off x="5638800" y="5181600"/>
              <a:ext cx="381000" cy="152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152" name="Straight Arrow Connector 94"/>
            <p:cNvCxnSpPr>
              <a:cxnSpLocks noChangeShapeType="1"/>
            </p:cNvCxnSpPr>
            <p:nvPr/>
          </p:nvCxnSpPr>
          <p:spPr bwMode="auto">
            <a:xfrm rot="10800000" flipV="1">
              <a:off x="4562475" y="2236788"/>
              <a:ext cx="404813" cy="157162"/>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grpSp>
      <p:sp>
        <p:nvSpPr>
          <p:cNvPr id="6148" name="Title 6"/>
          <p:cNvSpPr>
            <a:spLocks noGrp="1"/>
          </p:cNvSpPr>
          <p:nvPr>
            <p:ph type="title"/>
          </p:nvPr>
        </p:nvSpPr>
        <p:spPr>
          <a:xfrm>
            <a:off x="457200" y="533400"/>
            <a:ext cx="8229600" cy="1143000"/>
          </a:xfrm>
        </p:spPr>
        <p:txBody>
          <a:bodyPr/>
          <a:lstStyle/>
          <a:p>
            <a:r>
              <a:rPr lang="en-US" smtClean="0"/>
              <a:t>Study Area</a:t>
            </a:r>
          </a:p>
        </p:txBody>
      </p:sp>
      <p:sp>
        <p:nvSpPr>
          <p:cNvPr id="6149" name="Content Placeholder 7"/>
          <p:cNvSpPr>
            <a:spLocks noGrp="1"/>
          </p:cNvSpPr>
          <p:nvPr>
            <p:ph sz="half" idx="1"/>
          </p:nvPr>
        </p:nvSpPr>
        <p:spPr>
          <a:xfrm>
            <a:off x="228600" y="2577541"/>
            <a:ext cx="4038600" cy="3823259"/>
          </a:xfrm>
        </p:spPr>
        <p:txBody>
          <a:bodyPr/>
          <a:lstStyle/>
          <a:p>
            <a:pPr>
              <a:spcAft>
                <a:spcPts val="600"/>
              </a:spcAft>
            </a:pPr>
            <a:r>
              <a:rPr lang="en-US" sz="2500" dirty="0" smtClean="0"/>
              <a:t>Central California</a:t>
            </a:r>
          </a:p>
          <a:p>
            <a:pPr>
              <a:spcAft>
                <a:spcPts val="600"/>
              </a:spcAft>
            </a:pPr>
            <a:r>
              <a:rPr lang="en-US" sz="2500" dirty="0" smtClean="0"/>
              <a:t>High densities of leatherbacks and jellies</a:t>
            </a:r>
          </a:p>
          <a:p>
            <a:pPr>
              <a:spcAft>
                <a:spcPts val="600"/>
              </a:spcAft>
            </a:pPr>
            <a:r>
              <a:rPr lang="en-US" sz="2500" dirty="0" smtClean="0"/>
              <a:t>Fine scale lines for aerial surveys</a:t>
            </a:r>
          </a:p>
        </p:txBody>
      </p:sp>
      <p:sp>
        <p:nvSpPr>
          <p:cNvPr id="2" name="Freeform 1"/>
          <p:cNvSpPr/>
          <p:nvPr/>
        </p:nvSpPr>
        <p:spPr>
          <a:xfrm>
            <a:off x="4711412" y="2551032"/>
            <a:ext cx="2298070" cy="3216120"/>
          </a:xfrm>
          <a:custGeom>
            <a:avLst/>
            <a:gdLst>
              <a:gd name="connsiteX0" fmla="*/ 26843 w 2298070"/>
              <a:gd name="connsiteY0" fmla="*/ 73415 h 3216120"/>
              <a:gd name="connsiteX1" fmla="*/ 478105 w 2298070"/>
              <a:gd name="connsiteY1" fmla="*/ 73415 h 3216120"/>
              <a:gd name="connsiteX2" fmla="*/ 822489 w 2298070"/>
              <a:gd name="connsiteY2" fmla="*/ 299046 h 3216120"/>
              <a:gd name="connsiteX3" fmla="*/ 1036245 w 2298070"/>
              <a:gd name="connsiteY3" fmla="*/ 774059 h 3216120"/>
              <a:gd name="connsiteX4" fmla="*/ 1154998 w 2298070"/>
              <a:gd name="connsiteY4" fmla="*/ 1154069 h 3216120"/>
              <a:gd name="connsiteX5" fmla="*/ 1273752 w 2298070"/>
              <a:gd name="connsiteY5" fmla="*/ 1474703 h 3216120"/>
              <a:gd name="connsiteX6" fmla="*/ 1250001 w 2298070"/>
              <a:gd name="connsiteY6" fmla="*/ 1712210 h 3216120"/>
              <a:gd name="connsiteX7" fmla="*/ 1404380 w 2298070"/>
              <a:gd name="connsiteY7" fmla="*/ 1925965 h 3216120"/>
              <a:gd name="connsiteX8" fmla="*/ 1725014 w 2298070"/>
              <a:gd name="connsiteY8" fmla="*/ 2222849 h 3216120"/>
              <a:gd name="connsiteX9" fmla="*/ 1855643 w 2298070"/>
              <a:gd name="connsiteY9" fmla="*/ 2282225 h 3216120"/>
              <a:gd name="connsiteX10" fmla="*/ 1974396 w 2298070"/>
              <a:gd name="connsiteY10" fmla="*/ 2246599 h 3216120"/>
              <a:gd name="connsiteX11" fmla="*/ 2045648 w 2298070"/>
              <a:gd name="connsiteY11" fmla="*/ 2187223 h 3216120"/>
              <a:gd name="connsiteX12" fmla="*/ 2295030 w 2298070"/>
              <a:gd name="connsiteY12" fmla="*/ 2507856 h 3216120"/>
              <a:gd name="connsiteX13" fmla="*/ 2176276 w 2298070"/>
              <a:gd name="connsiteY13" fmla="*/ 2994745 h 3216120"/>
              <a:gd name="connsiteX14" fmla="*/ 2057523 w 2298070"/>
              <a:gd name="connsiteY14" fmla="*/ 2923493 h 3216120"/>
              <a:gd name="connsiteX15" fmla="*/ 1974396 w 2298070"/>
              <a:gd name="connsiteY15" fmla="*/ 3054121 h 3216120"/>
              <a:gd name="connsiteX16" fmla="*/ 2057523 w 2298070"/>
              <a:gd name="connsiteY16" fmla="*/ 3149124 h 3216120"/>
              <a:gd name="connsiteX17" fmla="*/ 1831892 w 2298070"/>
              <a:gd name="connsiteY17" fmla="*/ 3184750 h 3216120"/>
              <a:gd name="connsiteX18" fmla="*/ 1653762 w 2298070"/>
              <a:gd name="connsiteY18" fmla="*/ 2674111 h 3216120"/>
              <a:gd name="connsiteX19" fmla="*/ 1356879 w 2298070"/>
              <a:gd name="connsiteY19" fmla="*/ 2436604 h 3216120"/>
              <a:gd name="connsiteX20" fmla="*/ 1071871 w 2298070"/>
              <a:gd name="connsiteY20" fmla="*/ 2294100 h 3216120"/>
              <a:gd name="connsiteX21" fmla="*/ 917492 w 2298070"/>
              <a:gd name="connsiteY21" fmla="*/ 2080345 h 3216120"/>
              <a:gd name="connsiteX22" fmla="*/ 691861 w 2298070"/>
              <a:gd name="connsiteY22" fmla="*/ 1759711 h 3216120"/>
              <a:gd name="connsiteX23" fmla="*/ 359352 w 2298070"/>
              <a:gd name="connsiteY23" fmla="*/ 1260947 h 3216120"/>
              <a:gd name="connsiteX24" fmla="*/ 86219 w 2298070"/>
              <a:gd name="connsiteY24" fmla="*/ 940313 h 3216120"/>
              <a:gd name="connsiteX25" fmla="*/ 26843 w 2298070"/>
              <a:gd name="connsiteY25" fmla="*/ 73415 h 321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98070" h="3216120">
                <a:moveTo>
                  <a:pt x="26843" y="73415"/>
                </a:moveTo>
                <a:cubicBezTo>
                  <a:pt x="92157" y="-71068"/>
                  <a:pt x="345497" y="35810"/>
                  <a:pt x="478105" y="73415"/>
                </a:cubicBezTo>
                <a:cubicBezTo>
                  <a:pt x="610713" y="111020"/>
                  <a:pt x="729466" y="182272"/>
                  <a:pt x="822489" y="299046"/>
                </a:cubicBezTo>
                <a:cubicBezTo>
                  <a:pt x="915512" y="415820"/>
                  <a:pt x="980827" y="631555"/>
                  <a:pt x="1036245" y="774059"/>
                </a:cubicBezTo>
                <a:cubicBezTo>
                  <a:pt x="1091663" y="916563"/>
                  <a:pt x="1115414" y="1037295"/>
                  <a:pt x="1154998" y="1154069"/>
                </a:cubicBezTo>
                <a:cubicBezTo>
                  <a:pt x="1194583" y="1270843"/>
                  <a:pt x="1257918" y="1381680"/>
                  <a:pt x="1273752" y="1474703"/>
                </a:cubicBezTo>
                <a:cubicBezTo>
                  <a:pt x="1289586" y="1567726"/>
                  <a:pt x="1228230" y="1637000"/>
                  <a:pt x="1250001" y="1712210"/>
                </a:cubicBezTo>
                <a:cubicBezTo>
                  <a:pt x="1271772" y="1787420"/>
                  <a:pt x="1325211" y="1840859"/>
                  <a:pt x="1404380" y="1925965"/>
                </a:cubicBezTo>
                <a:cubicBezTo>
                  <a:pt x="1483549" y="2011071"/>
                  <a:pt x="1649804" y="2163472"/>
                  <a:pt x="1725014" y="2222849"/>
                </a:cubicBezTo>
                <a:cubicBezTo>
                  <a:pt x="1800224" y="2282226"/>
                  <a:pt x="1814079" y="2278267"/>
                  <a:pt x="1855643" y="2282225"/>
                </a:cubicBezTo>
                <a:cubicBezTo>
                  <a:pt x="1897207" y="2286183"/>
                  <a:pt x="1942729" y="2262433"/>
                  <a:pt x="1974396" y="2246599"/>
                </a:cubicBezTo>
                <a:cubicBezTo>
                  <a:pt x="2006063" y="2230765"/>
                  <a:pt x="1992209" y="2143680"/>
                  <a:pt x="2045648" y="2187223"/>
                </a:cubicBezTo>
                <a:cubicBezTo>
                  <a:pt x="2099087" y="2230766"/>
                  <a:pt x="2273259" y="2373269"/>
                  <a:pt x="2295030" y="2507856"/>
                </a:cubicBezTo>
                <a:cubicBezTo>
                  <a:pt x="2316801" y="2642443"/>
                  <a:pt x="2215860" y="2925472"/>
                  <a:pt x="2176276" y="2994745"/>
                </a:cubicBezTo>
                <a:cubicBezTo>
                  <a:pt x="2136692" y="3064018"/>
                  <a:pt x="2091170" y="2913597"/>
                  <a:pt x="2057523" y="2923493"/>
                </a:cubicBezTo>
                <a:cubicBezTo>
                  <a:pt x="2023876" y="2933389"/>
                  <a:pt x="1974396" y="3016516"/>
                  <a:pt x="1974396" y="3054121"/>
                </a:cubicBezTo>
                <a:cubicBezTo>
                  <a:pt x="1974396" y="3091726"/>
                  <a:pt x="2081274" y="3127353"/>
                  <a:pt x="2057523" y="3149124"/>
                </a:cubicBezTo>
                <a:cubicBezTo>
                  <a:pt x="2033772" y="3170896"/>
                  <a:pt x="1899185" y="3263919"/>
                  <a:pt x="1831892" y="3184750"/>
                </a:cubicBezTo>
                <a:cubicBezTo>
                  <a:pt x="1764599" y="3105581"/>
                  <a:pt x="1732931" y="2798802"/>
                  <a:pt x="1653762" y="2674111"/>
                </a:cubicBezTo>
                <a:cubicBezTo>
                  <a:pt x="1574593" y="2549420"/>
                  <a:pt x="1453861" y="2499939"/>
                  <a:pt x="1356879" y="2436604"/>
                </a:cubicBezTo>
                <a:cubicBezTo>
                  <a:pt x="1259897" y="2373269"/>
                  <a:pt x="1145102" y="2353476"/>
                  <a:pt x="1071871" y="2294100"/>
                </a:cubicBezTo>
                <a:cubicBezTo>
                  <a:pt x="998640" y="2234724"/>
                  <a:pt x="980827" y="2169410"/>
                  <a:pt x="917492" y="2080345"/>
                </a:cubicBezTo>
                <a:cubicBezTo>
                  <a:pt x="854157" y="1991280"/>
                  <a:pt x="784884" y="1896277"/>
                  <a:pt x="691861" y="1759711"/>
                </a:cubicBezTo>
                <a:cubicBezTo>
                  <a:pt x="598838" y="1623145"/>
                  <a:pt x="460292" y="1397513"/>
                  <a:pt x="359352" y="1260947"/>
                </a:cubicBezTo>
                <a:cubicBezTo>
                  <a:pt x="258412" y="1124381"/>
                  <a:pt x="143616" y="1134277"/>
                  <a:pt x="86219" y="940313"/>
                </a:cubicBezTo>
                <a:cubicBezTo>
                  <a:pt x="28822" y="746349"/>
                  <a:pt x="-38471" y="217898"/>
                  <a:pt x="26843" y="73415"/>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985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38200" y="228600"/>
            <a:ext cx="7620000" cy="884238"/>
          </a:xfrm>
          <a:prstGeom prst="rect">
            <a:avLst/>
          </a:prstGeom>
          <a:noFill/>
          <a:ln w="9525">
            <a:noFill/>
            <a:miter lim="800000"/>
            <a:headEnd/>
            <a:tailEnd/>
          </a:ln>
        </p:spPr>
        <p:txBody>
          <a:bodyPr anchor="b"/>
          <a:lstStyle/>
          <a:p>
            <a:pPr algn="ctr">
              <a:defRPr/>
            </a:pPr>
            <a:r>
              <a:rPr lang="en-US" sz="4400" b="1" dirty="0">
                <a:latin typeface="+mj-lt"/>
                <a:ea typeface="+mj-ea"/>
                <a:cs typeface="+mj-cs"/>
              </a:rPr>
              <a:t>Methods</a:t>
            </a:r>
          </a:p>
        </p:txBody>
      </p:sp>
      <p:sp>
        <p:nvSpPr>
          <p:cNvPr id="7171" name="Text Placeholder 11"/>
          <p:cNvSpPr>
            <a:spLocks noGrp="1"/>
          </p:cNvSpPr>
          <p:nvPr>
            <p:ph type="body" idx="1"/>
          </p:nvPr>
        </p:nvSpPr>
        <p:spPr>
          <a:xfrm>
            <a:off x="457200" y="990600"/>
            <a:ext cx="4040188" cy="639763"/>
          </a:xfrm>
        </p:spPr>
        <p:txBody>
          <a:bodyPr/>
          <a:lstStyle/>
          <a:p>
            <a:pPr algn="ctr"/>
            <a:r>
              <a:rPr lang="en-US" smtClean="0"/>
              <a:t>Aerial Surveys </a:t>
            </a:r>
          </a:p>
        </p:txBody>
      </p:sp>
      <p:pic>
        <p:nvPicPr>
          <p:cNvPr id="7172" name="Content Placeholder 15" descr="IMG_4683.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 y="1733550"/>
            <a:ext cx="3733800" cy="2800350"/>
          </a:xfrm>
          <a:ln w="28575">
            <a:solidFill>
              <a:schemeClr val="accent1"/>
            </a:solidFill>
            <a:miter lim="800000"/>
            <a:headEnd/>
            <a:tailEnd/>
          </a:ln>
        </p:spPr>
      </p:pic>
      <p:sp>
        <p:nvSpPr>
          <p:cNvPr id="7173" name="Text Placeholder 13"/>
          <p:cNvSpPr>
            <a:spLocks noGrp="1"/>
          </p:cNvSpPr>
          <p:nvPr>
            <p:ph type="body" sz="quarter" idx="3"/>
          </p:nvPr>
        </p:nvSpPr>
        <p:spPr>
          <a:xfrm>
            <a:off x="4797425" y="990600"/>
            <a:ext cx="4041775" cy="639763"/>
          </a:xfrm>
        </p:spPr>
        <p:txBody>
          <a:bodyPr/>
          <a:lstStyle/>
          <a:p>
            <a:pPr algn="ctr"/>
            <a:r>
              <a:rPr lang="en-US" smtClean="0"/>
              <a:t>Data Processing </a:t>
            </a:r>
          </a:p>
        </p:txBody>
      </p:sp>
      <p:pic>
        <p:nvPicPr>
          <p:cNvPr id="7174" name="Content Placeholder 16" descr="IMG_0032.JPG"/>
          <p:cNvPicPr>
            <a:picLocks noGrp="1" noChangeAspect="1"/>
          </p:cNvPicPr>
          <p:nvPr>
            <p:ph sz="quarter" idx="4"/>
          </p:nvPr>
        </p:nvPicPr>
        <p:blipFill>
          <a:blip r:embed="rId4">
            <a:extLst>
              <a:ext uri="{28A0092B-C50C-407E-A947-70E740481C1C}">
                <a14:useLocalDpi xmlns:a14="http://schemas.microsoft.com/office/drawing/2010/main" val="0"/>
              </a:ext>
            </a:extLst>
          </a:blip>
          <a:srcRect l="73605" t="71295"/>
          <a:stretch>
            <a:fillRect/>
          </a:stretch>
        </p:blipFill>
        <p:spPr>
          <a:xfrm>
            <a:off x="4953000" y="1733550"/>
            <a:ext cx="3748088" cy="2743200"/>
          </a:xfrm>
          <a:ln w="28575">
            <a:solidFill>
              <a:schemeClr val="accent1"/>
            </a:solidFill>
            <a:miter lim="800000"/>
            <a:headEnd/>
            <a:tailEnd/>
          </a:ln>
        </p:spPr>
      </p:pic>
      <p:sp>
        <p:nvSpPr>
          <p:cNvPr id="7" name="TextBox 6"/>
          <p:cNvSpPr txBox="1"/>
          <p:nvPr/>
        </p:nvSpPr>
        <p:spPr>
          <a:xfrm>
            <a:off x="533400" y="4800600"/>
            <a:ext cx="8686800" cy="1938992"/>
          </a:xfrm>
          <a:prstGeom prst="rect">
            <a:avLst/>
          </a:prstGeom>
          <a:noFill/>
        </p:spPr>
        <p:txBody>
          <a:bodyPr numCol="2">
            <a:spAutoFit/>
          </a:bodyPr>
          <a:lstStyle/>
          <a:p>
            <a:pPr marL="236538" indent="-236538">
              <a:spcAft>
                <a:spcPts val="600"/>
              </a:spcAft>
              <a:buFont typeface="Arial" pitchFamily="34" charset="0"/>
              <a:buChar char="•"/>
              <a:defRPr/>
            </a:pPr>
            <a:r>
              <a:rPr lang="en-US" sz="2000" dirty="0" smtClean="0"/>
              <a:t>3 observers: </a:t>
            </a:r>
            <a:r>
              <a:rPr lang="en-US" sz="2000" dirty="0"/>
              <a:t>qualitative </a:t>
            </a:r>
            <a:r>
              <a:rPr lang="en-US" sz="2000" dirty="0" smtClean="0"/>
              <a:t>index</a:t>
            </a:r>
          </a:p>
          <a:p>
            <a:pPr marL="236538" indent="-236538">
              <a:spcAft>
                <a:spcPts val="600"/>
              </a:spcAft>
              <a:buFont typeface="Arial" pitchFamily="34" charset="0"/>
              <a:buChar char="•"/>
              <a:defRPr/>
            </a:pPr>
            <a:endParaRPr lang="en-US" sz="2000" dirty="0"/>
          </a:p>
          <a:p>
            <a:pPr marL="457200" indent="-220663">
              <a:spcAft>
                <a:spcPts val="600"/>
              </a:spcAft>
              <a:buFont typeface="Arial" pitchFamily="34" charset="0"/>
              <a:buChar char="•"/>
              <a:defRPr/>
            </a:pPr>
            <a:endParaRPr lang="en-US" sz="2000" dirty="0" smtClean="0"/>
          </a:p>
          <a:p>
            <a:pPr marL="457200" indent="-220663">
              <a:spcAft>
                <a:spcPts val="600"/>
              </a:spcAft>
              <a:buFont typeface="Arial" pitchFamily="34" charset="0"/>
              <a:buChar char="•"/>
              <a:defRPr/>
            </a:pPr>
            <a:endParaRPr lang="en-US" sz="2000" dirty="0"/>
          </a:p>
          <a:p>
            <a:pPr marL="457200" indent="-220663">
              <a:spcAft>
                <a:spcPts val="600"/>
              </a:spcAft>
              <a:buFont typeface="Arial" pitchFamily="34" charset="0"/>
              <a:buChar char="•"/>
              <a:defRPr/>
            </a:pPr>
            <a:endParaRPr lang="en-US" sz="2000" dirty="0" smtClean="0"/>
          </a:p>
          <a:p>
            <a:pPr marL="457200" indent="-220663">
              <a:spcAft>
                <a:spcPts val="600"/>
              </a:spcAft>
              <a:buFont typeface="Arial" pitchFamily="34" charset="0"/>
              <a:buChar char="•"/>
              <a:defRPr/>
            </a:pPr>
            <a:r>
              <a:rPr lang="en-US" sz="2000" dirty="0" smtClean="0"/>
              <a:t>31 photos: quantitative score</a:t>
            </a:r>
            <a:endParaRPr lang="en-US" sz="2000" dirty="0"/>
          </a:p>
          <a:p>
            <a:pPr>
              <a:defRPr/>
            </a:pPr>
            <a:endParaRPr lang="en-US" dirty="0"/>
          </a:p>
        </p:txBody>
      </p:sp>
    </p:spTree>
    <p:extLst>
      <p:ext uri="{BB962C8B-B14F-4D97-AF65-F5344CB8AC3E}">
        <p14:creationId xmlns:p14="http://schemas.microsoft.com/office/powerpoint/2010/main" val="3040910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04800"/>
            <a:ext cx="8229600" cy="1143000"/>
          </a:xfrm>
        </p:spPr>
        <p:txBody>
          <a:bodyPr/>
          <a:lstStyle/>
          <a:p>
            <a:pPr eaLnBrk="1" hangingPunct="1"/>
            <a:r>
              <a:rPr lang="en-US" smtClean="0"/>
              <a:t>Aerial Survey Methods</a:t>
            </a:r>
          </a:p>
        </p:txBody>
      </p:sp>
      <p:sp>
        <p:nvSpPr>
          <p:cNvPr id="10" name="Title 3"/>
          <p:cNvSpPr txBox="1">
            <a:spLocks/>
          </p:cNvSpPr>
          <p:nvPr/>
        </p:nvSpPr>
        <p:spPr bwMode="auto">
          <a:xfrm>
            <a:off x="457200" y="273050"/>
            <a:ext cx="27432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a:t>
            </a:r>
          </a:p>
        </p:txBody>
      </p:sp>
      <p:pic>
        <p:nvPicPr>
          <p:cNvPr id="8196" name="Picture 10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3810000"/>
            <a:ext cx="6705600" cy="2622550"/>
          </a:xfrm>
        </p:spPr>
      </p:pic>
      <p:sp>
        <p:nvSpPr>
          <p:cNvPr id="8197" name="TextBox 4"/>
          <p:cNvSpPr txBox="1">
            <a:spLocks noChangeArrowheads="1"/>
          </p:cNvSpPr>
          <p:nvPr/>
        </p:nvSpPr>
        <p:spPr bwMode="auto">
          <a:xfrm>
            <a:off x="838200" y="1524000"/>
            <a:ext cx="7848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Aft>
                <a:spcPts val="1200"/>
              </a:spcAft>
              <a:buFont typeface="Arial" charset="0"/>
              <a:buChar char="•"/>
            </a:pPr>
            <a:r>
              <a:rPr lang="en-US" sz="2500" dirty="0"/>
              <a:t>Aerial transects conducted in October 2010</a:t>
            </a:r>
          </a:p>
          <a:p>
            <a:pPr eaLnBrk="1" hangingPunct="1">
              <a:spcAft>
                <a:spcPts val="600"/>
              </a:spcAft>
              <a:buFont typeface="Arial" charset="0"/>
              <a:buChar char="•"/>
            </a:pPr>
            <a:r>
              <a:rPr lang="en-US" sz="2500" dirty="0"/>
              <a:t>Plane height during transects was 198m  with a speed of 90-100 knots as previously described in Forney et al. 1991 and Benson et al. 2007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101"/>
          <p:cNvGrpSpPr>
            <a:grpSpLocks/>
          </p:cNvGrpSpPr>
          <p:nvPr/>
        </p:nvGrpSpPr>
        <p:grpSpPr bwMode="auto">
          <a:xfrm>
            <a:off x="534988" y="1295400"/>
            <a:ext cx="7389812" cy="4483100"/>
            <a:chOff x="529" y="17609"/>
            <a:chExt cx="6521" cy="3989"/>
          </a:xfrm>
        </p:grpSpPr>
        <p:pic>
          <p:nvPicPr>
            <p:cNvPr id="9223" name="Picture 118" descr="IMG_4692.JPG"/>
            <p:cNvPicPr>
              <a:picLocks noChangeAspect="1"/>
            </p:cNvPicPr>
            <p:nvPr/>
          </p:nvPicPr>
          <p:blipFill>
            <a:blip r:embed="rId3">
              <a:lum bright="-10000"/>
              <a:extLst>
                <a:ext uri="{28A0092B-C50C-407E-A947-70E740481C1C}">
                  <a14:useLocalDpi xmlns:a14="http://schemas.microsoft.com/office/drawing/2010/main" val="0"/>
                </a:ext>
              </a:extLst>
            </a:blip>
            <a:srcRect r="9808"/>
            <a:stretch>
              <a:fillRect/>
            </a:stretch>
          </p:blipFill>
          <p:spPr bwMode="auto">
            <a:xfrm rot="5400000">
              <a:off x="-121" y="18259"/>
              <a:ext cx="3989" cy="269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9224" name="Picture 111" descr="IMG_4598.JPG"/>
            <p:cNvPicPr>
              <a:picLocks noChangeAspect="1"/>
            </p:cNvPicPr>
            <p:nvPr/>
          </p:nvPicPr>
          <p:blipFill>
            <a:blip r:embed="rId4">
              <a:extLst>
                <a:ext uri="{28A0092B-C50C-407E-A947-70E740481C1C}">
                  <a14:useLocalDpi xmlns:a14="http://schemas.microsoft.com/office/drawing/2010/main" val="0"/>
                </a:ext>
              </a:extLst>
            </a:blip>
            <a:srcRect l="10271" t="19014" r="9238" b="40352"/>
            <a:stretch>
              <a:fillRect/>
            </a:stretch>
          </p:blipFill>
          <p:spPr bwMode="auto">
            <a:xfrm>
              <a:off x="3657" y="17609"/>
              <a:ext cx="3393" cy="1347"/>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sp>
        <p:nvSpPr>
          <p:cNvPr id="12" name="Title 3"/>
          <p:cNvSpPr txBox="1">
            <a:spLocks/>
          </p:cNvSpPr>
          <p:nvPr/>
        </p:nvSpPr>
        <p:spPr bwMode="auto">
          <a:xfrm>
            <a:off x="457200" y="273050"/>
            <a:ext cx="4724400" cy="412750"/>
          </a:xfrm>
          <a:prstGeom prst="rect">
            <a:avLst/>
          </a:prstGeom>
          <a:noFill/>
          <a:ln w="9525">
            <a:noFill/>
            <a:miter lim="800000"/>
            <a:headEnd/>
            <a:tailEnd/>
          </a:ln>
        </p:spPr>
        <p:txBody>
          <a:bodyPr anchor="ctr"/>
          <a:lstStyle/>
          <a:p>
            <a:pPr>
              <a:defRPr/>
            </a:pPr>
            <a:r>
              <a:rPr lang="en-US" sz="2000" dirty="0">
                <a:latin typeface="+mj-lt"/>
                <a:ea typeface="+mj-ea"/>
                <a:cs typeface="+mj-cs"/>
              </a:rPr>
              <a:t>Methods: Aerial Survey</a:t>
            </a:r>
          </a:p>
        </p:txBody>
      </p:sp>
      <p:sp>
        <p:nvSpPr>
          <p:cNvPr id="9220" name="Rectangle 10"/>
          <p:cNvSpPr>
            <a:spLocks noChangeArrowheads="1"/>
          </p:cNvSpPr>
          <p:nvPr/>
        </p:nvSpPr>
        <p:spPr bwMode="auto">
          <a:xfrm>
            <a:off x="685800" y="5867400"/>
            <a:ext cx="283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spcAft>
                <a:spcPts val="1600"/>
              </a:spcAft>
            </a:pPr>
            <a:r>
              <a:rPr lang="en-US" b="1">
                <a:latin typeface="Calibri" pitchFamily="34" charset="0"/>
              </a:rPr>
              <a:t>Belly observer with camera</a:t>
            </a:r>
          </a:p>
        </p:txBody>
      </p:sp>
      <p:sp>
        <p:nvSpPr>
          <p:cNvPr id="9221" name="Rectangle 12"/>
          <p:cNvSpPr>
            <a:spLocks noChangeArrowheads="1"/>
          </p:cNvSpPr>
          <p:nvPr/>
        </p:nvSpPr>
        <p:spPr bwMode="auto">
          <a:xfrm>
            <a:off x="3862388" y="2895600"/>
            <a:ext cx="444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latin typeface="Calibri" pitchFamily="34" charset="0"/>
              </a:rPr>
              <a:t>Custom camera mount with shutter release</a:t>
            </a:r>
            <a:endParaRPr lang="en-US"/>
          </a:p>
        </p:txBody>
      </p:sp>
      <p:sp>
        <p:nvSpPr>
          <p:cNvPr id="9222" name="TextBox 7"/>
          <p:cNvSpPr txBox="1">
            <a:spLocks noChangeArrowheads="1"/>
          </p:cNvSpPr>
          <p:nvPr/>
        </p:nvSpPr>
        <p:spPr bwMode="auto">
          <a:xfrm>
            <a:off x="3886200" y="3886200"/>
            <a:ext cx="48768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6538" indent="-236538"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Aft>
                <a:spcPts val="1200"/>
              </a:spcAft>
              <a:buFont typeface="Arial" charset="0"/>
              <a:buChar char="•"/>
            </a:pPr>
            <a:r>
              <a:rPr lang="en-US" sz="2400" dirty="0" smtClean="0"/>
              <a:t>10 </a:t>
            </a:r>
            <a:r>
              <a:rPr lang="en-US" sz="2400" dirty="0"/>
              <a:t>megapixel digital still camera</a:t>
            </a:r>
          </a:p>
          <a:p>
            <a:pPr eaLnBrk="1" hangingPunct="1">
              <a:spcAft>
                <a:spcPts val="1200"/>
              </a:spcAft>
              <a:buFont typeface="Arial" charset="0"/>
              <a:buChar char="•"/>
            </a:pPr>
            <a:r>
              <a:rPr lang="en-US" sz="2400" dirty="0" smtClean="0"/>
              <a:t>Camera </a:t>
            </a:r>
            <a:r>
              <a:rPr lang="en-US" sz="2400" dirty="0"/>
              <a:t>lens </a:t>
            </a:r>
            <a:r>
              <a:rPr lang="en-US" sz="2400" dirty="0" smtClean="0"/>
              <a:t>51mm</a:t>
            </a:r>
            <a:endParaRPr lang="en-US" sz="2400" dirty="0"/>
          </a:p>
          <a:p>
            <a:pPr eaLnBrk="1" hangingPunct="1">
              <a:spcAft>
                <a:spcPts val="1200"/>
              </a:spcAft>
              <a:buFont typeface="Arial" charset="0"/>
              <a:buChar char="•"/>
            </a:pPr>
            <a:r>
              <a:rPr lang="en-US" sz="2400" dirty="0"/>
              <a:t>Depth range into water for both photos and observers is 1m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ack">
      <a:dk1>
        <a:sysClr val="windowText" lastClr="000000"/>
      </a:dk1>
      <a:lt1>
        <a:srgbClr val="D7E3BC"/>
      </a:lt1>
      <a:dk2>
        <a:srgbClr val="000000"/>
      </a:dk2>
      <a:lt2>
        <a:srgbClr val="E5E0EC"/>
      </a:lt2>
      <a:accent1>
        <a:srgbClr val="D7E3BC"/>
      </a:accent1>
      <a:accent2>
        <a:srgbClr val="E5B9B7"/>
      </a:accent2>
      <a:accent3>
        <a:srgbClr val="B7DDE8"/>
      </a:accent3>
      <a:accent4>
        <a:srgbClr val="CCC1D9"/>
      </a:accent4>
      <a:accent5>
        <a:srgbClr val="B7DDE8"/>
      </a:accent5>
      <a:accent6>
        <a:srgbClr val="FBD5B5"/>
      </a:accent6>
      <a:hlink>
        <a:srgbClr val="B7DDE8"/>
      </a:hlink>
      <a:folHlink>
        <a:srgbClr val="B7DD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2432</TotalTime>
  <Words>3215</Words>
  <Application>Microsoft Office PowerPoint</Application>
  <PresentationFormat>On-screen Show (4:3)</PresentationFormat>
  <Paragraphs>319</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Mapping the distribution of Dermochelys coriacea by proxy: A method to quantify surface aggregations of  Chrysaora fuscescens and Aurelia Spp.</vt:lpstr>
      <vt:lpstr>Most Common Jellies</vt:lpstr>
      <vt:lpstr>Western Pacific Leatherback (Dermochelys coriacea) </vt:lpstr>
      <vt:lpstr>Introduction </vt:lpstr>
      <vt:lpstr>Study Area</vt:lpstr>
      <vt:lpstr>Study Area</vt:lpstr>
      <vt:lpstr>PowerPoint Presentation</vt:lpstr>
      <vt:lpstr>Aerial Survey Methods</vt:lpstr>
      <vt:lpstr>PowerPoint Presentation</vt:lpstr>
      <vt:lpstr>Photograph Categorization</vt:lpstr>
      <vt:lpstr>PowerPoint Presentation</vt:lpstr>
      <vt:lpstr>PowerPoint Presentation</vt:lpstr>
      <vt:lpstr>PowerPoint Presentation</vt:lpstr>
      <vt:lpstr>PowerPoint Presentation</vt:lpstr>
      <vt:lpstr>Automated Detection Algorithm : MatLab</vt:lpstr>
      <vt:lpstr>Automated Detection Algorithm : MatLab</vt:lpstr>
      <vt:lpstr>Automated Detection Algorithm : MatLab</vt:lpstr>
      <vt:lpstr>Automated Detection Algorithm : MatLab</vt:lpstr>
      <vt:lpstr>Automated Detection Algorithm : MatLab</vt:lpstr>
      <vt:lpstr>Automated Detection Algorithm : MatLab</vt:lpstr>
      <vt:lpstr>Automated Detection Algorithm : MatLab</vt:lpstr>
      <vt:lpstr>Automated Detection Algorithm : MatLab</vt:lpstr>
      <vt:lpstr>Automated Detection Algorithm : MatLab</vt:lpstr>
      <vt:lpstr>Automated Detection Algorithm : MatLab</vt:lpstr>
      <vt:lpstr>PowerPoint Presentation</vt:lpstr>
      <vt:lpstr>Does it work?</vt:lpstr>
      <vt:lpstr>PowerPoint Presentation</vt:lpstr>
      <vt:lpstr>Brown Sea Nettle  </vt:lpstr>
      <vt:lpstr>Brown Sea Nettle  </vt:lpstr>
      <vt:lpstr>Moon Jelly </vt:lpstr>
      <vt:lpstr>Moon Jelly </vt:lpstr>
      <vt:lpstr>Conclusions</vt:lpstr>
      <vt:lpstr>Management </vt:lpstr>
      <vt:lpstr>Future Work</vt:lpstr>
      <vt:lpstr>Acknowledgments </vt:lpstr>
      <vt:lpstr>New Photograph Categorization?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 automated detection algorithm to quantify surface swarms of Aurelia spp. and chrysaora fuscescens</dc:title>
  <dc:creator>Frolli</dc:creator>
  <cp:lastModifiedBy>Fro</cp:lastModifiedBy>
  <cp:revision>135</cp:revision>
  <dcterms:created xsi:type="dcterms:W3CDTF">2011-10-18T21:03:24Z</dcterms:created>
  <dcterms:modified xsi:type="dcterms:W3CDTF">2012-05-17T06:56:28Z</dcterms:modified>
</cp:coreProperties>
</file>